
<file path=[Content_Types].xml><?xml version="1.0" encoding="utf-8"?>
<Types xmlns="http://schemas.openxmlformats.org/package/2006/content-types">
  <Default Extension="bin" ContentType="application/vnd.openxmlformats-officedocument.presentationml.printerSetting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slides/slide64.xml" ContentType="application/vnd.openxmlformats-officedocument.presentationml.slide+xml"/>
  <Override PartName="/ppt/slides/slide65.xml" ContentType="application/vnd.openxmlformats-officedocument.presentationml.slide+xml"/>
  <Override PartName="/ppt/presentation.xml" ContentType="application/vnd.openxmlformats-officedocument.presentationml.presentation.main+xml"/>
  <Override PartName="/ppt/slides/slide63.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55.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61.xml" ContentType="application/vnd.openxmlformats-officedocument.presentationml.slide+xml"/>
  <Override PartName="/ppt/slides/slide48.xml" ContentType="application/vnd.openxmlformats-officedocument.presentationml.slide+xml"/>
  <Override PartName="/ppt/slides/slide62.xml" ContentType="application/vnd.openxmlformats-officedocument.presentationml.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32.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22.xml" ContentType="application/vnd.openxmlformats-officedocument.presentationml.notesSlide+xml"/>
  <Override PartName="/ppt/notesSlides/notesSlide21.xml" ContentType="application/vnd.openxmlformats-officedocument.presentationml.notesSlide+xml"/>
  <Override PartName="/ppt/notesSlides/notesSlide20.xml" ContentType="application/vnd.openxmlformats-officedocument.presentationml.notesSlide+xml"/>
  <Override PartName="/ppt/notesSlides/notesSlide19.xml" ContentType="application/vnd.openxmlformats-officedocument.presentationml.notesSlide+xml"/>
  <Override PartName="/ppt/notesSlides/notesSlide18.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1.xml" ContentType="application/vnd.openxmlformats-officedocument.presentationml.notesSlide+xml"/>
  <Override PartName="/ppt/notesSlides/notesSlide30.xml" ContentType="application/vnd.openxmlformats-officedocument.presentationml.notesSlide+xml"/>
  <Override PartName="/ppt/notesSlides/notesSlide29.xml" ContentType="application/vnd.openxmlformats-officedocument.presentationml.notesSlide+xml"/>
  <Override PartName="/ppt/notesSlides/notesSlide28.xml" ContentType="application/vnd.openxmlformats-officedocument.presentationml.notesSlide+xml"/>
  <Override PartName="/ppt/notesSlides/notesSlide27.xml" ContentType="application/vnd.openxmlformats-officedocument.presentationml.notesSlide+xml"/>
  <Override PartName="/ppt/notesSlides/notesSlide26.xml" ContentType="application/vnd.openxmlformats-officedocument.presentationml.notesSlide+xml"/>
  <Override PartName="/ppt/slideMasters/slideMaster1.xml" ContentType="application/vnd.openxmlformats-officedocument.presentationml.slideMaster+xml"/>
  <Override PartName="/ppt/theme/theme3.xml" ContentType="application/vnd.openxmlformats-officedocument.theme+xml"/>
  <Override PartName="/ppt/theme/theme2.xml" ContentType="application/vnd.openxmlformats-officedocument.them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commentAuthors.xml" ContentType="application/vnd.openxmlformats-officedocument.presentationml.commentAuthors+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customXml/itemProps2.xml" ContentType="application/vnd.openxmlformats-officedocument.customXmlProperties+xml"/>
  <Override PartName="/docProps/app.xml" ContentType="application/vnd.openxmlformats-officedocument.extended-properties+xml"/>
  <Override PartName="/customXml/itemProps1.xml" ContentType="application/vnd.openxmlformats-officedocument.customXmlProperties+xml"/>
  <Override PartName="/customXml/itemProps3.xml" ContentType="application/vnd.openxmlformats-officedocument.customXml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51" r:id="rId4"/>
  </p:sldMasterIdLst>
  <p:notesMasterIdLst>
    <p:notesMasterId r:id="rId70"/>
  </p:notesMasterIdLst>
  <p:handoutMasterIdLst>
    <p:handoutMasterId r:id="rId71"/>
  </p:handoutMasterIdLst>
  <p:sldIdLst>
    <p:sldId id="388" r:id="rId5"/>
    <p:sldId id="387" r:id="rId6"/>
    <p:sldId id="259" r:id="rId7"/>
    <p:sldId id="462" r:id="rId8"/>
    <p:sldId id="463" r:id="rId9"/>
    <p:sldId id="476" r:id="rId10"/>
    <p:sldId id="477" r:id="rId11"/>
    <p:sldId id="478" r:id="rId12"/>
    <p:sldId id="512" r:id="rId13"/>
    <p:sldId id="493" r:id="rId14"/>
    <p:sldId id="272" r:id="rId15"/>
    <p:sldId id="465" r:id="rId16"/>
    <p:sldId id="466" r:id="rId17"/>
    <p:sldId id="410" r:id="rId18"/>
    <p:sldId id="409" r:id="rId19"/>
    <p:sldId id="514" r:id="rId20"/>
    <p:sldId id="480" r:id="rId21"/>
    <p:sldId id="411" r:id="rId22"/>
    <p:sldId id="413" r:id="rId23"/>
    <p:sldId id="481" r:id="rId24"/>
    <p:sldId id="482" r:id="rId25"/>
    <p:sldId id="467" r:id="rId26"/>
    <p:sldId id="513" r:id="rId27"/>
    <p:sldId id="511" r:id="rId28"/>
    <p:sldId id="401" r:id="rId29"/>
    <p:sldId id="414" r:id="rId30"/>
    <p:sldId id="415" r:id="rId31"/>
    <p:sldId id="484" r:id="rId32"/>
    <p:sldId id="494" r:id="rId33"/>
    <p:sldId id="273" r:id="rId34"/>
    <p:sldId id="469" r:id="rId35"/>
    <p:sldId id="436" r:id="rId36"/>
    <p:sldId id="485" r:id="rId37"/>
    <p:sldId id="435" r:id="rId38"/>
    <p:sldId id="417" r:id="rId39"/>
    <p:sldId id="418" r:id="rId40"/>
    <p:sldId id="495" r:id="rId41"/>
    <p:sldId id="299" r:id="rId42"/>
    <p:sldId id="470" r:id="rId43"/>
    <p:sldId id="422" r:id="rId44"/>
    <p:sldId id="426" r:id="rId45"/>
    <p:sldId id="427" r:id="rId46"/>
    <p:sldId id="486" r:id="rId47"/>
    <p:sldId id="472" r:id="rId48"/>
    <p:sldId id="492" r:id="rId49"/>
    <p:sldId id="473" r:id="rId50"/>
    <p:sldId id="474" r:id="rId51"/>
    <p:sldId id="487" r:id="rId52"/>
    <p:sldId id="488" r:id="rId53"/>
    <p:sldId id="496" r:id="rId54"/>
    <p:sldId id="497" r:id="rId55"/>
    <p:sldId id="510" r:id="rId56"/>
    <p:sldId id="491" r:id="rId57"/>
    <p:sldId id="498" r:id="rId58"/>
    <p:sldId id="499" r:id="rId59"/>
    <p:sldId id="500" r:id="rId60"/>
    <p:sldId id="502" r:id="rId61"/>
    <p:sldId id="501" r:id="rId62"/>
    <p:sldId id="503" r:id="rId63"/>
    <p:sldId id="504" r:id="rId64"/>
    <p:sldId id="505" r:id="rId65"/>
    <p:sldId id="506" r:id="rId66"/>
    <p:sldId id="507" r:id="rId67"/>
    <p:sldId id="383" r:id="rId68"/>
    <p:sldId id="490" r:id="rId69"/>
  </p:sldIdLst>
  <p:sldSz cx="9144000" cy="6858000" type="letter"/>
  <p:notesSz cx="7010400" cy="92964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uthor" initials="A" lastIdx="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6769"/>
    <a:srgbClr val="172239"/>
    <a:srgbClr val="00FF00"/>
    <a:srgbClr val="008000"/>
    <a:srgbClr val="003300"/>
    <a:srgbClr val="00CC00"/>
    <a:srgbClr val="0099FF"/>
    <a:srgbClr val="80008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50" autoAdjust="0"/>
    <p:restoredTop sz="77946" autoAdjust="0"/>
  </p:normalViewPr>
  <p:slideViewPr>
    <p:cSldViewPr snapToGrid="0">
      <p:cViewPr>
        <p:scale>
          <a:sx n="100" d="100"/>
          <a:sy n="100" d="100"/>
        </p:scale>
        <p:origin x="-1120" y="-5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7" d="100"/>
          <a:sy n="67" d="100"/>
        </p:scale>
        <p:origin x="-2784" y="-11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70" Type="http://schemas.openxmlformats.org/officeDocument/2006/relationships/notesMaster" Target="notesMasters/notesMaster1.xml"/><Relationship Id="rId71" Type="http://schemas.openxmlformats.org/officeDocument/2006/relationships/handoutMaster" Target="handoutMasters/handoutMaster1.xml"/><Relationship Id="rId72" Type="http://schemas.openxmlformats.org/officeDocument/2006/relationships/printerSettings" Target="printerSettings/printerSettings1.bin"/><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73" Type="http://schemas.openxmlformats.org/officeDocument/2006/relationships/commentAuthors" Target="commentAuthors.xml"/><Relationship Id="rId74" Type="http://schemas.openxmlformats.org/officeDocument/2006/relationships/presProps" Target="presProps.xml"/><Relationship Id="rId75" Type="http://schemas.openxmlformats.org/officeDocument/2006/relationships/viewProps" Target="viewProps.xml"/><Relationship Id="rId76" Type="http://schemas.openxmlformats.org/officeDocument/2006/relationships/theme" Target="theme/theme1.xml"/><Relationship Id="rId77" Type="http://schemas.openxmlformats.org/officeDocument/2006/relationships/tableStyles" Target="tableStyles.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2647" tIns="46324" rIns="92647" bIns="46324"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2647" tIns="46324" rIns="92647" bIns="46324" rtlCol="0"/>
          <a:lstStyle>
            <a:lvl1pPr algn="r" fontAlgn="auto">
              <a:spcBef>
                <a:spcPts val="0"/>
              </a:spcBef>
              <a:spcAft>
                <a:spcPts val="0"/>
              </a:spcAft>
              <a:defRPr sz="1200">
                <a:latin typeface="+mn-lt"/>
                <a:cs typeface="+mn-cs"/>
              </a:defRPr>
            </a:lvl1pPr>
          </a:lstStyle>
          <a:p>
            <a:pPr>
              <a:defRPr/>
            </a:pPr>
            <a:fld id="{B64FBB0F-7B05-4A2A-ACB4-0740390100D0}" type="datetimeFigureOut">
              <a:rPr lang="en-US"/>
              <a:pPr>
                <a:defRPr/>
              </a:pPr>
              <a:t>11/18/13</a:t>
            </a:fld>
            <a:endParaRPr lang="en-US" dirty="0"/>
          </a:p>
        </p:txBody>
      </p:sp>
      <p:sp>
        <p:nvSpPr>
          <p:cNvPr id="4" name="Footer Placeholder 3"/>
          <p:cNvSpPr>
            <a:spLocks noGrp="1"/>
          </p:cNvSpPr>
          <p:nvPr>
            <p:ph type="ftr" sz="quarter" idx="2"/>
          </p:nvPr>
        </p:nvSpPr>
        <p:spPr>
          <a:xfrm>
            <a:off x="0" y="8829675"/>
            <a:ext cx="3038475" cy="465138"/>
          </a:xfrm>
          <a:prstGeom prst="rect">
            <a:avLst/>
          </a:prstGeom>
        </p:spPr>
        <p:txBody>
          <a:bodyPr vert="horz" lIns="92647" tIns="46324" rIns="92647" bIns="46324" rtlCol="0" anchor="b"/>
          <a:lstStyle>
            <a:lvl1pPr algn="l" fontAlgn="auto">
              <a:spcBef>
                <a:spcPts val="0"/>
              </a:spcBef>
              <a:spcAft>
                <a:spcPts val="0"/>
              </a:spcAft>
              <a:defRPr sz="1200">
                <a:latin typeface="+mn-lt"/>
                <a:cs typeface="+mn-cs"/>
              </a:defRPr>
            </a:lvl1pPr>
          </a:lstStyle>
          <a:p>
            <a:pPr>
              <a:defRPr/>
            </a:pPr>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2647" tIns="46324" rIns="92647" bIns="46324" rtlCol="0" anchor="b"/>
          <a:lstStyle>
            <a:lvl1pPr algn="r" fontAlgn="auto">
              <a:spcBef>
                <a:spcPts val="0"/>
              </a:spcBef>
              <a:spcAft>
                <a:spcPts val="0"/>
              </a:spcAft>
              <a:defRPr sz="1200">
                <a:latin typeface="+mn-lt"/>
                <a:cs typeface="+mn-cs"/>
              </a:defRPr>
            </a:lvl1pPr>
          </a:lstStyle>
          <a:p>
            <a:pPr>
              <a:defRPr/>
            </a:pPr>
            <a:fld id="{6D060903-EE74-4F1F-A40A-5B5FFB887655}" type="slidenum">
              <a:rPr lang="en-US"/>
              <a:pPr>
                <a:defRPr/>
              </a:pPr>
              <a:t>‹#›</a:t>
            </a:fld>
            <a:endParaRPr lang="en-US" dirty="0"/>
          </a:p>
        </p:txBody>
      </p:sp>
    </p:spTree>
    <p:extLst>
      <p:ext uri="{BB962C8B-B14F-4D97-AF65-F5344CB8AC3E}">
        <p14:creationId xmlns:p14="http://schemas.microsoft.com/office/powerpoint/2010/main" val="2130246390"/>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4.png>
</file>

<file path=ppt/media/image2.jpg>
</file>

<file path=ppt/media/image3.png>
</file>

<file path=ppt/media/image4.jp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2647" tIns="46324" rIns="92647" bIns="46324"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2647" tIns="46324" rIns="92647" bIns="46324" rtlCol="0"/>
          <a:lstStyle>
            <a:lvl1pPr algn="r" fontAlgn="auto">
              <a:spcBef>
                <a:spcPts val="0"/>
              </a:spcBef>
              <a:spcAft>
                <a:spcPts val="0"/>
              </a:spcAft>
              <a:defRPr sz="1200">
                <a:latin typeface="+mn-lt"/>
                <a:cs typeface="+mn-cs"/>
              </a:defRPr>
            </a:lvl1pPr>
          </a:lstStyle>
          <a:p>
            <a:pPr>
              <a:defRPr/>
            </a:pPr>
            <a:fld id="{DFA35743-C166-4322-8D2F-257731E1BEB4}" type="datetimeFigureOut">
              <a:rPr lang="en-US"/>
              <a:pPr>
                <a:defRPr/>
              </a:pPr>
              <a:t>11/18/13</a:t>
            </a:fld>
            <a:endParaRPr lang="en-US" dirty="0"/>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2647" tIns="46324" rIns="92647" bIns="46324" rtlCol="0" anchor="ctr"/>
          <a:lstStyle/>
          <a:p>
            <a:pPr lvl="0"/>
            <a:endParaRPr lang="en-US" noProof="0" dirty="0"/>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2647" tIns="46324" rIns="92647" bIns="46324"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29675"/>
            <a:ext cx="3038475" cy="465138"/>
          </a:xfrm>
          <a:prstGeom prst="rect">
            <a:avLst/>
          </a:prstGeom>
        </p:spPr>
        <p:txBody>
          <a:bodyPr vert="horz" lIns="92647" tIns="46324" rIns="92647" bIns="46324"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2647" tIns="46324" rIns="92647" bIns="46324" rtlCol="0" anchor="b"/>
          <a:lstStyle>
            <a:lvl1pPr algn="r" fontAlgn="auto">
              <a:spcBef>
                <a:spcPts val="0"/>
              </a:spcBef>
              <a:spcAft>
                <a:spcPts val="0"/>
              </a:spcAft>
              <a:defRPr sz="1200">
                <a:latin typeface="+mn-lt"/>
                <a:cs typeface="+mn-cs"/>
              </a:defRPr>
            </a:lvl1pPr>
          </a:lstStyle>
          <a:p>
            <a:pPr>
              <a:defRPr/>
            </a:pPr>
            <a:fld id="{3091D794-D726-4261-B946-19AB7443B329}" type="slidenum">
              <a:rPr lang="en-US"/>
              <a:pPr>
                <a:defRPr/>
              </a:pPr>
              <a:t>‹#›</a:t>
            </a:fld>
            <a:endParaRPr lang="en-US" dirty="0"/>
          </a:p>
        </p:txBody>
      </p:sp>
    </p:spTree>
    <p:extLst>
      <p:ext uri="{BB962C8B-B14F-4D97-AF65-F5344CB8AC3E}">
        <p14:creationId xmlns:p14="http://schemas.microsoft.com/office/powerpoint/2010/main" val="138562729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bwMode="auto">
          <a:noFill/>
          <a:ln>
            <a:solidFill>
              <a:srgbClr val="000000"/>
            </a:solidFill>
            <a:miter lim="800000"/>
            <a:headEnd/>
            <a:tailEnd/>
          </a:ln>
        </p:spPr>
      </p:sp>
      <p:sp>
        <p:nvSpPr>
          <p:cNvPr id="79875" name="Notes Placeholder 2"/>
          <p:cNvSpPr>
            <a:spLocks noGrp="1"/>
          </p:cNvSpPr>
          <p:nvPr>
            <p:ph type="body" idx="1"/>
          </p:nvPr>
        </p:nvSpPr>
        <p:spPr bwMode="auto">
          <a:extLst/>
        </p:spPr>
        <p:txBody>
          <a:bodyPr wrap="square" numCol="1" anchor="t" anchorCtr="0" compatLnSpc="1">
            <a:prstTxWarp prst="textNoShape">
              <a:avLst/>
            </a:prstTxWarp>
          </a:bodyPr>
          <a:lstStyle/>
          <a:p>
            <a:pPr>
              <a:defRPr/>
            </a:pPr>
            <a:endParaRPr lang="en-US" dirty="0" smtClean="0"/>
          </a:p>
          <a:p>
            <a:pPr>
              <a:defRPr/>
            </a:pPr>
            <a:endParaRPr lang="en-US" dirty="0" smtClean="0"/>
          </a:p>
          <a:p>
            <a:pPr>
              <a:defRPr/>
            </a:pPr>
            <a:endParaRPr lang="en-US" dirty="0" smtClean="0"/>
          </a:p>
        </p:txBody>
      </p:sp>
      <p:sp>
        <p:nvSpPr>
          <p:cNvPr id="4" name="Slide Number Placeholder 3"/>
          <p:cNvSpPr>
            <a:spLocks noGrp="1"/>
          </p:cNvSpPr>
          <p:nvPr>
            <p:ph type="sldNum" sz="quarter" idx="5"/>
          </p:nvPr>
        </p:nvSpPr>
        <p:spPr/>
        <p:txBody>
          <a:bodyPr/>
          <a:lstStyle/>
          <a:p>
            <a:pPr>
              <a:defRPr/>
            </a:pPr>
            <a:fld id="{5086AA82-2617-40EB-9A73-9F8D86CCF0CF}" type="slidenum">
              <a:rPr lang="en-US" smtClean="0"/>
              <a:pPr>
                <a:defRPr/>
              </a:pPr>
              <a:t>2</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12</a:t>
            </a:fld>
            <a:endParaRPr lang="en-US" sz="1200">
              <a:solidFill>
                <a:prstClr val="black"/>
              </a:solidFill>
              <a:latin typeface="Calibri"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13</a:t>
            </a:fld>
            <a:endParaRPr lang="en-US" sz="1200">
              <a:solidFill>
                <a:prstClr val="black"/>
              </a:solidFill>
              <a:latin typeface="Calibri"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bwMode="auto">
          <a:noFill/>
          <a:ln>
            <a:solidFill>
              <a:srgbClr val="000000"/>
            </a:solidFill>
            <a:miter lim="800000"/>
            <a:headEnd/>
            <a:tailEnd/>
          </a:ln>
        </p:spPr>
      </p:sp>
      <p:sp>
        <p:nvSpPr>
          <p:cNvPr id="1003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ABF0B074-A48D-4B8D-877E-7246D1346361}" type="slidenum">
              <a:rPr lang="en-US" smtClean="0"/>
              <a:pPr>
                <a:defRPr/>
              </a:pPr>
              <a:t>14</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p:cNvSpPr>
            <a:spLocks noGrp="1" noRot="1" noChangeAspect="1" noTextEdit="1"/>
          </p:cNvSpPr>
          <p:nvPr>
            <p:ph type="sldImg"/>
          </p:nvPr>
        </p:nvSpPr>
        <p:spPr bwMode="auto">
          <a:noFill/>
          <a:ln>
            <a:solidFill>
              <a:srgbClr val="000000"/>
            </a:solidFill>
            <a:miter lim="800000"/>
            <a:headEnd/>
            <a:tailEnd/>
          </a:ln>
        </p:spPr>
      </p:sp>
      <p:sp>
        <p:nvSpPr>
          <p:cNvPr id="10137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spcBef>
                <a:spcPct val="0"/>
              </a:spcBef>
              <a:buFont typeface="Calibri" pitchFamily="34" charset="0"/>
              <a:buNone/>
            </a:pPr>
            <a:endParaRPr lang="en-US" dirty="0" smtClean="0">
              <a:latin typeface="Arial" pitchFamily="34" charset="0"/>
              <a:cs typeface="Arial" pitchFamily="34" charset="0"/>
            </a:endParaRPr>
          </a:p>
        </p:txBody>
      </p:sp>
      <p:sp>
        <p:nvSpPr>
          <p:cNvPr id="4" name="Slide Number Placeholder 3"/>
          <p:cNvSpPr>
            <a:spLocks noGrp="1"/>
          </p:cNvSpPr>
          <p:nvPr>
            <p:ph type="sldNum" sz="quarter" idx="5"/>
          </p:nvPr>
        </p:nvSpPr>
        <p:spPr/>
        <p:txBody>
          <a:bodyPr/>
          <a:lstStyle/>
          <a:p>
            <a:pPr>
              <a:defRPr/>
            </a:pPr>
            <a:fld id="{16EE10E6-A01F-41F8-9A13-981E27752AFF}" type="slidenum">
              <a:rPr lang="en-US" smtClean="0"/>
              <a:pPr>
                <a:defRPr/>
              </a:pPr>
              <a:t>15</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16</a:t>
            </a:fld>
            <a:endParaRPr lang="en-US" sz="1200">
              <a:solidFill>
                <a:prstClr val="black"/>
              </a:solidFill>
              <a:latin typeface="Calibri"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p:cNvSpPr>
            <a:spLocks noGrp="1" noRot="1" noChangeAspect="1" noTextEdit="1"/>
          </p:cNvSpPr>
          <p:nvPr>
            <p:ph type="sldImg"/>
          </p:nvPr>
        </p:nvSpPr>
        <p:spPr bwMode="auto">
          <a:noFill/>
          <a:ln>
            <a:solidFill>
              <a:srgbClr val="000000"/>
            </a:solidFill>
            <a:miter lim="800000"/>
            <a:headEnd/>
            <a:tailEnd/>
          </a:ln>
        </p:spPr>
      </p:sp>
      <p:sp>
        <p:nvSpPr>
          <p:cNvPr id="10240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E83E3FBB-5415-4705-B6A0-D2C913BDB79C}" type="slidenum">
              <a:rPr lang="en-US" smtClean="0"/>
              <a:pPr>
                <a:defRPr/>
              </a:pPr>
              <a:t>18</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Slide Image Placeholder 1"/>
          <p:cNvSpPr>
            <a:spLocks noGrp="1" noRot="1" noChangeAspect="1" noTextEdit="1"/>
          </p:cNvSpPr>
          <p:nvPr>
            <p:ph type="sldImg"/>
          </p:nvPr>
        </p:nvSpPr>
        <p:spPr bwMode="auto">
          <a:noFill/>
          <a:ln>
            <a:solidFill>
              <a:srgbClr val="000000"/>
            </a:solidFill>
            <a:miter lim="800000"/>
            <a:headEnd/>
            <a:tailEnd/>
          </a:ln>
        </p:spPr>
      </p:sp>
      <p:sp>
        <p:nvSpPr>
          <p:cNvPr id="10957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9BFFCE6A-E748-43DF-94E7-6DD90C459653}" type="slidenum">
              <a:rPr lang="en-US" smtClean="0"/>
              <a:pPr>
                <a:defRPr/>
              </a:pPr>
              <a:t>19</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Image Placeholder 1"/>
          <p:cNvSpPr>
            <a:spLocks noGrp="1" noRot="1" noChangeAspect="1" noTextEdit="1"/>
          </p:cNvSpPr>
          <p:nvPr>
            <p:ph type="sldImg"/>
          </p:nvPr>
        </p:nvSpPr>
        <p:spPr bwMode="auto">
          <a:noFill/>
          <a:ln>
            <a:solidFill>
              <a:srgbClr val="000000"/>
            </a:solidFill>
            <a:miter lim="800000"/>
            <a:headEnd/>
            <a:tailEnd/>
          </a:ln>
        </p:spPr>
      </p:sp>
      <p:sp>
        <p:nvSpPr>
          <p:cNvPr id="1126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4CBFAE88-A38B-45A6-8A80-A44F0404C07B}" type="slidenum">
              <a:rPr lang="en-US" smtClean="0"/>
              <a:pPr>
                <a:defRPr/>
              </a:pPr>
              <a:t>20</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Slide Image Placeholder 1"/>
          <p:cNvSpPr>
            <a:spLocks noGrp="1" noRot="1" noChangeAspect="1" noTextEdit="1"/>
          </p:cNvSpPr>
          <p:nvPr>
            <p:ph type="sldImg"/>
          </p:nvPr>
        </p:nvSpPr>
        <p:spPr bwMode="auto">
          <a:noFill/>
          <a:ln>
            <a:solidFill>
              <a:srgbClr val="000000"/>
            </a:solidFill>
            <a:miter lim="800000"/>
            <a:headEnd/>
            <a:tailEnd/>
          </a:ln>
        </p:spPr>
      </p:sp>
      <p:sp>
        <p:nvSpPr>
          <p:cNvPr id="11366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7F454B69-94B6-4284-9574-CA46299677D1}" type="slidenum">
              <a:rPr lang="en-US" smtClean="0"/>
              <a:pPr>
                <a:defRPr/>
              </a:pPr>
              <a:t>21</a:t>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22</a:t>
            </a:fld>
            <a:endParaRPr lang="en-US" sz="1200">
              <a:solidFill>
                <a:prstClr val="black"/>
              </a:solidFill>
              <a:latin typeface="Calibri"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3091D794-D726-4261-B946-19AB7443B329}" type="slidenum">
              <a:rPr lang="en-US"/>
              <a:pPr>
                <a:defRPr/>
              </a:pPr>
              <a:t>3</a:t>
            </a:fld>
            <a:endParaRPr lang="en-US" dirty="0"/>
          </a:p>
        </p:txBody>
      </p:sp>
    </p:spTree>
    <p:extLst>
      <p:ext uri="{BB962C8B-B14F-4D97-AF65-F5344CB8AC3E}">
        <p14:creationId xmlns:p14="http://schemas.microsoft.com/office/powerpoint/2010/main" val="25171068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Slide Image Placeholder 1"/>
          <p:cNvSpPr>
            <a:spLocks noGrp="1" noRot="1" noChangeAspect="1" noTextEdit="1"/>
          </p:cNvSpPr>
          <p:nvPr>
            <p:ph type="sldImg"/>
          </p:nvPr>
        </p:nvSpPr>
        <p:spPr bwMode="auto">
          <a:noFill/>
          <a:ln>
            <a:solidFill>
              <a:srgbClr val="000000"/>
            </a:solidFill>
            <a:miter lim="800000"/>
            <a:headEnd/>
            <a:tailEnd/>
          </a:ln>
        </p:spPr>
      </p:sp>
      <p:sp>
        <p:nvSpPr>
          <p:cNvPr id="11571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05DE5D73-4E30-4BB9-B07B-9512CE2B3D5B}" type="slidenum">
              <a:rPr lang="en-US" smtClean="0"/>
              <a:pPr>
                <a:defRPr/>
              </a:pPr>
              <a:t>23</a:t>
            </a:fld>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24</a:t>
            </a:fld>
            <a:endParaRPr lang="en-US" sz="1200">
              <a:solidFill>
                <a:prstClr val="black"/>
              </a:solidFill>
              <a:latin typeface="Calibri"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Slide Image Placeholder 1"/>
          <p:cNvSpPr>
            <a:spLocks noGrp="1" noRot="1" noChangeAspect="1" noTextEdit="1"/>
          </p:cNvSpPr>
          <p:nvPr>
            <p:ph type="sldImg"/>
          </p:nvPr>
        </p:nvSpPr>
        <p:spPr bwMode="auto">
          <a:noFill/>
          <a:ln>
            <a:solidFill>
              <a:srgbClr val="000000"/>
            </a:solidFill>
            <a:miter lim="800000"/>
            <a:headEnd/>
            <a:tailEnd/>
          </a:ln>
        </p:spPr>
      </p:sp>
      <p:sp>
        <p:nvSpPr>
          <p:cNvPr id="1167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BF464988-CEA8-4BBE-AB68-9D436519B91B}" type="slidenum">
              <a:rPr lang="en-US" smtClean="0"/>
              <a:pPr>
                <a:defRPr/>
              </a:pPr>
              <a:t>26</a:t>
            </a:fld>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Slide Image Placeholder 1"/>
          <p:cNvSpPr>
            <a:spLocks noGrp="1" noRot="1" noChangeAspect="1" noTextEdit="1"/>
          </p:cNvSpPr>
          <p:nvPr>
            <p:ph type="sldImg"/>
          </p:nvPr>
        </p:nvSpPr>
        <p:spPr bwMode="auto">
          <a:noFill/>
          <a:ln>
            <a:solidFill>
              <a:srgbClr val="000000"/>
            </a:solidFill>
            <a:miter lim="800000"/>
            <a:headEnd/>
            <a:tailEnd/>
          </a:ln>
        </p:spPr>
      </p:sp>
      <p:sp>
        <p:nvSpPr>
          <p:cNvPr id="11776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150ACF08-71D1-4E92-9498-54EB863A9EDE}" type="slidenum">
              <a:rPr lang="en-US" smtClean="0"/>
              <a:pPr>
                <a:defRPr/>
              </a:pPr>
              <a:t>27</a:t>
            </a:fld>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dirty="0" smtClean="0">
              <a:ea typeface="ＭＳ Ｐゴシック" pitchFamily="34" charset="-128"/>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2757" indent="-289522" eaLnBrk="0" hangingPunct="0">
              <a:defRPr sz="2400">
                <a:solidFill>
                  <a:schemeClr val="tx1"/>
                </a:solidFill>
                <a:latin typeface="Arial" pitchFamily="34" charset="0"/>
                <a:ea typeface="ＭＳ Ｐゴシック" pitchFamily="34" charset="-128"/>
              </a:defRPr>
            </a:lvl2pPr>
            <a:lvl3pPr marL="1158088" indent="-231618" eaLnBrk="0" hangingPunct="0">
              <a:defRPr sz="2400">
                <a:solidFill>
                  <a:schemeClr val="tx1"/>
                </a:solidFill>
                <a:latin typeface="Arial" pitchFamily="34" charset="0"/>
                <a:ea typeface="ＭＳ Ｐゴシック" pitchFamily="34" charset="-128"/>
              </a:defRPr>
            </a:lvl3pPr>
            <a:lvl4pPr marL="1621323" indent="-231618" eaLnBrk="0" hangingPunct="0">
              <a:defRPr sz="2400">
                <a:solidFill>
                  <a:schemeClr val="tx1"/>
                </a:solidFill>
                <a:latin typeface="Arial" pitchFamily="34" charset="0"/>
                <a:ea typeface="ＭＳ Ｐゴシック" pitchFamily="34" charset="-128"/>
              </a:defRPr>
            </a:lvl4pPr>
            <a:lvl5pPr marL="2084558" indent="-231618" eaLnBrk="0" hangingPunct="0">
              <a:defRPr sz="2400">
                <a:solidFill>
                  <a:schemeClr val="tx1"/>
                </a:solidFill>
                <a:latin typeface="Arial" pitchFamily="34" charset="0"/>
                <a:ea typeface="ＭＳ Ｐゴシック" pitchFamily="34" charset="-128"/>
              </a:defRPr>
            </a:lvl5pPr>
            <a:lvl6pPr marL="254779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1102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7426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3749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8D3E6282-9D46-48F7-A8F0-F35577704950}" type="slidenum">
              <a:rPr lang="en-US" sz="1200">
                <a:solidFill>
                  <a:prstClr val="black"/>
                </a:solidFill>
                <a:latin typeface="Calibri" pitchFamily="34" charset="0"/>
              </a:rPr>
              <a:pPr eaLnBrk="1" hangingPunct="1"/>
              <a:t>28</a:t>
            </a:fld>
            <a:endParaRPr lang="en-US" sz="1200">
              <a:solidFill>
                <a:prstClr val="black"/>
              </a:solidFill>
              <a:latin typeface="Calibri"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31</a:t>
            </a:fld>
            <a:endParaRPr lang="en-US" sz="1200">
              <a:solidFill>
                <a:prstClr val="black"/>
              </a:solidFill>
              <a:latin typeface="Calibri"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Slide Image Placeholder 1"/>
          <p:cNvSpPr>
            <a:spLocks noGrp="1" noRot="1" noChangeAspect="1" noTextEdit="1"/>
          </p:cNvSpPr>
          <p:nvPr>
            <p:ph type="sldImg"/>
          </p:nvPr>
        </p:nvSpPr>
        <p:spPr bwMode="auto">
          <a:noFill/>
          <a:ln>
            <a:solidFill>
              <a:srgbClr val="000000"/>
            </a:solidFill>
            <a:miter lim="800000"/>
            <a:headEnd/>
            <a:tailEnd/>
          </a:ln>
        </p:spPr>
      </p:sp>
      <p:sp>
        <p:nvSpPr>
          <p:cNvPr id="118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E33317D8-30D7-4CC0-B5E4-C0C97E5FD40F}" type="slidenum">
              <a:rPr lang="en-US" smtClean="0"/>
              <a:pPr>
                <a:defRPr/>
              </a:pPr>
              <a:t>32</a:t>
            </a:fld>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Slide Image Placeholder 1"/>
          <p:cNvSpPr>
            <a:spLocks noGrp="1" noRot="1" noChangeAspect="1" noTextEdit="1"/>
          </p:cNvSpPr>
          <p:nvPr>
            <p:ph type="sldImg"/>
          </p:nvPr>
        </p:nvSpPr>
        <p:spPr bwMode="auto">
          <a:noFill/>
          <a:ln>
            <a:solidFill>
              <a:srgbClr val="000000"/>
            </a:solidFill>
            <a:miter lim="800000"/>
            <a:headEnd/>
            <a:tailEnd/>
          </a:ln>
        </p:spPr>
      </p:sp>
      <p:sp>
        <p:nvSpPr>
          <p:cNvPr id="11981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69AFDAD7-CF9C-4C26-B1DD-06DFC18BF9FE}" type="slidenum">
              <a:rPr lang="en-US" smtClean="0"/>
              <a:pPr>
                <a:defRPr/>
              </a:pPr>
              <a:t>34</a:t>
            </a:fld>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39</a:t>
            </a:fld>
            <a:endParaRPr lang="en-US" sz="1200">
              <a:solidFill>
                <a:prstClr val="black"/>
              </a:solidFill>
              <a:latin typeface="Calibri"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Slide Image Placeholder 1"/>
          <p:cNvSpPr>
            <a:spLocks noGrp="1" noRot="1" noChangeAspect="1" noTextEdit="1"/>
          </p:cNvSpPr>
          <p:nvPr>
            <p:ph type="sldImg"/>
          </p:nvPr>
        </p:nvSpPr>
        <p:spPr bwMode="auto">
          <a:noFill/>
          <a:ln>
            <a:solidFill>
              <a:srgbClr val="000000"/>
            </a:solidFill>
            <a:miter lim="800000"/>
            <a:headEnd/>
            <a:tailEnd/>
          </a:ln>
        </p:spPr>
      </p:sp>
      <p:sp>
        <p:nvSpPr>
          <p:cNvPr id="12185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6A5B674B-B75F-4C58-B6E2-FBB649B9E65C}" type="slidenum">
              <a:rPr lang="en-US" smtClean="0"/>
              <a:pPr>
                <a:defRPr/>
              </a:pPr>
              <a:t>40</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43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atin typeface="Calibri" charset="0"/>
            </a:endParaRPr>
          </a:p>
        </p:txBody>
      </p:sp>
      <p:sp>
        <p:nvSpPr>
          <p:cNvPr id="143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4F78033-118F-4445-B218-8596E8EC3D22}" type="slidenum">
              <a:rPr lang="en-US" sz="1200">
                <a:solidFill>
                  <a:prstClr val="black"/>
                </a:solidFill>
                <a:latin typeface="Calibri" charset="0"/>
              </a:rPr>
              <a:pPr eaLnBrk="1" hangingPunct="1"/>
              <a:t>4</a:t>
            </a:fld>
            <a:endParaRPr lang="en-US" sz="1200">
              <a:solidFill>
                <a:prstClr val="black"/>
              </a:solidFill>
              <a:latin typeface="Calibri"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Slide Image Placeholder 1"/>
          <p:cNvSpPr>
            <a:spLocks noGrp="1" noRot="1" noChangeAspect="1" noTextEdit="1"/>
          </p:cNvSpPr>
          <p:nvPr>
            <p:ph type="sldImg"/>
          </p:nvPr>
        </p:nvSpPr>
        <p:spPr bwMode="auto">
          <a:noFill/>
          <a:ln>
            <a:solidFill>
              <a:srgbClr val="000000"/>
            </a:solidFill>
            <a:miter lim="800000"/>
            <a:headEnd/>
            <a:tailEnd/>
          </a:ln>
        </p:spPr>
      </p:sp>
      <p:sp>
        <p:nvSpPr>
          <p:cNvPr id="95235" name="Notes Placeholder 2"/>
          <p:cNvSpPr>
            <a:spLocks noGrp="1"/>
          </p:cNvSpPr>
          <p:nvPr>
            <p:ph type="body" idx="1"/>
          </p:nvPr>
        </p:nvSpPr>
        <p:spPr bwMode="auto">
          <a:extLst/>
        </p:spPr>
        <p:txBody>
          <a:bodyPr wrap="square" numCol="1" anchor="t" anchorCtr="0" compatLnSpc="1">
            <a:prstTxWarp prst="textNoShape">
              <a:avLst/>
            </a:prstTxWarp>
          </a:bodyPr>
          <a:lstStyle/>
          <a:p>
            <a:pPr>
              <a:defRPr/>
            </a:pPr>
            <a:endParaRPr lang="en-US" dirty="0" smtClean="0"/>
          </a:p>
        </p:txBody>
      </p:sp>
      <p:sp>
        <p:nvSpPr>
          <p:cNvPr id="4" name="Slide Number Placeholder 3"/>
          <p:cNvSpPr>
            <a:spLocks noGrp="1"/>
          </p:cNvSpPr>
          <p:nvPr>
            <p:ph type="sldNum" sz="quarter" idx="5"/>
          </p:nvPr>
        </p:nvSpPr>
        <p:spPr/>
        <p:txBody>
          <a:bodyPr/>
          <a:lstStyle/>
          <a:p>
            <a:pPr>
              <a:defRPr/>
            </a:pPr>
            <a:fld id="{9B755D8D-D967-4FA8-B859-0C8A5AA8E959}" type="slidenum">
              <a:rPr lang="en-US" smtClean="0"/>
              <a:pPr>
                <a:defRPr/>
              </a:pPr>
              <a:t>41</a:t>
            </a:fld>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Slide Image Placeholder 1"/>
          <p:cNvSpPr>
            <a:spLocks noGrp="1" noRot="1" noChangeAspect="1" noTextEdit="1"/>
          </p:cNvSpPr>
          <p:nvPr>
            <p:ph type="sldImg"/>
          </p:nvPr>
        </p:nvSpPr>
        <p:spPr bwMode="auto">
          <a:noFill/>
          <a:ln>
            <a:solidFill>
              <a:srgbClr val="000000"/>
            </a:solidFill>
            <a:miter lim="800000"/>
            <a:headEnd/>
            <a:tailEnd/>
          </a:ln>
        </p:spPr>
      </p:sp>
      <p:sp>
        <p:nvSpPr>
          <p:cNvPr id="12390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38800D4F-0FCF-4179-BAC2-DF1F30D966BC}" type="slidenum">
              <a:rPr lang="en-US" smtClean="0"/>
              <a:pPr>
                <a:defRPr/>
              </a:pPr>
              <a:t>42</a:t>
            </a:fld>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Slide Image Placeholder 1"/>
          <p:cNvSpPr>
            <a:spLocks noGrp="1" noRot="1" noChangeAspect="1" noTextEdit="1"/>
          </p:cNvSpPr>
          <p:nvPr>
            <p:ph type="sldImg"/>
          </p:nvPr>
        </p:nvSpPr>
        <p:spPr bwMode="auto">
          <a:noFill/>
          <a:ln>
            <a:solidFill>
              <a:srgbClr val="000000"/>
            </a:solidFill>
            <a:miter lim="800000"/>
            <a:headEnd/>
            <a:tailEnd/>
          </a:ln>
        </p:spPr>
      </p:sp>
      <p:sp>
        <p:nvSpPr>
          <p:cNvPr id="1259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5C3F7D54-F027-4C00-B7F6-8DAFFD57E930}" type="slidenum">
              <a:rPr lang="en-US" smtClean="0"/>
              <a:pPr>
                <a:defRPr/>
              </a:pPr>
              <a:t>43</a:t>
            </a:fld>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dirty="0" smtClean="0">
              <a:ea typeface="ＭＳ Ｐゴシック" pitchFamily="34" charset="-128"/>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2757" indent="-289522" eaLnBrk="0" hangingPunct="0">
              <a:defRPr sz="2400">
                <a:solidFill>
                  <a:schemeClr val="tx1"/>
                </a:solidFill>
                <a:latin typeface="Arial" pitchFamily="34" charset="0"/>
                <a:ea typeface="ＭＳ Ｐゴシック" pitchFamily="34" charset="-128"/>
              </a:defRPr>
            </a:lvl2pPr>
            <a:lvl3pPr marL="1158088" indent="-231618" eaLnBrk="0" hangingPunct="0">
              <a:defRPr sz="2400">
                <a:solidFill>
                  <a:schemeClr val="tx1"/>
                </a:solidFill>
                <a:latin typeface="Arial" pitchFamily="34" charset="0"/>
                <a:ea typeface="ＭＳ Ｐゴシック" pitchFamily="34" charset="-128"/>
              </a:defRPr>
            </a:lvl3pPr>
            <a:lvl4pPr marL="1621323" indent="-231618" eaLnBrk="0" hangingPunct="0">
              <a:defRPr sz="2400">
                <a:solidFill>
                  <a:schemeClr val="tx1"/>
                </a:solidFill>
                <a:latin typeface="Arial" pitchFamily="34" charset="0"/>
                <a:ea typeface="ＭＳ Ｐゴシック" pitchFamily="34" charset="-128"/>
              </a:defRPr>
            </a:lvl4pPr>
            <a:lvl5pPr marL="2084558" indent="-231618" eaLnBrk="0" hangingPunct="0">
              <a:defRPr sz="2400">
                <a:solidFill>
                  <a:schemeClr val="tx1"/>
                </a:solidFill>
                <a:latin typeface="Arial" pitchFamily="34" charset="0"/>
                <a:ea typeface="ＭＳ Ｐゴシック" pitchFamily="34" charset="-128"/>
              </a:defRPr>
            </a:lvl5pPr>
            <a:lvl6pPr marL="254779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1102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7426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3749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8D3E6282-9D46-48F7-A8F0-F35577704950}" type="slidenum">
              <a:rPr lang="en-US" sz="1200">
                <a:solidFill>
                  <a:prstClr val="black"/>
                </a:solidFill>
                <a:latin typeface="Calibri" pitchFamily="34" charset="0"/>
              </a:rPr>
              <a:pPr eaLnBrk="1" hangingPunct="1"/>
              <a:t>49</a:t>
            </a:fld>
            <a:endParaRPr lang="en-US" sz="1200">
              <a:solidFill>
                <a:prstClr val="black"/>
              </a:solidFill>
              <a:latin typeface="Calibri"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Slide Image Placeholder 1"/>
          <p:cNvSpPr>
            <a:spLocks noGrp="1" noRot="1" noChangeAspect="1" noTextEdit="1"/>
          </p:cNvSpPr>
          <p:nvPr>
            <p:ph type="sldImg"/>
          </p:nvPr>
        </p:nvSpPr>
        <p:spPr bwMode="auto">
          <a:noFill/>
          <a:ln>
            <a:solidFill>
              <a:srgbClr val="000000"/>
            </a:solidFill>
            <a:miter lim="800000"/>
            <a:headEnd/>
            <a:tailEnd/>
          </a:ln>
        </p:spPr>
      </p:sp>
      <p:sp>
        <p:nvSpPr>
          <p:cNvPr id="1269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870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170AE60-7A0B-4629-91D3-8B46B1FEF79F}" type="slidenum">
              <a:rPr lang="en-US" smtClean="0"/>
              <a:pPr fontAlgn="base">
                <a:spcBef>
                  <a:spcPct val="0"/>
                </a:spcBef>
                <a:spcAft>
                  <a:spcPct val="0"/>
                </a:spcAft>
                <a:defRPr/>
              </a:pPr>
              <a:t>53</a:t>
            </a:fld>
            <a:endParaRPr lang="en-US" dirty="0"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lang="en-US" dirty="0">
              <a:latin typeface="Calibri" charset="0"/>
            </a:endParaRP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52757" indent="-289522" eaLnBrk="0" hangingPunct="0">
              <a:defRPr sz="2400">
                <a:solidFill>
                  <a:schemeClr val="tx1"/>
                </a:solidFill>
                <a:latin typeface="Arial" charset="0"/>
                <a:ea typeface="ＭＳ Ｐゴシック" charset="0"/>
              </a:defRPr>
            </a:lvl2pPr>
            <a:lvl3pPr marL="1158088" indent="-231618" eaLnBrk="0" hangingPunct="0">
              <a:defRPr sz="2400">
                <a:solidFill>
                  <a:schemeClr val="tx1"/>
                </a:solidFill>
                <a:latin typeface="Arial" charset="0"/>
                <a:ea typeface="ＭＳ Ｐゴシック" charset="0"/>
              </a:defRPr>
            </a:lvl3pPr>
            <a:lvl4pPr marL="1621323" indent="-231618" eaLnBrk="0" hangingPunct="0">
              <a:defRPr sz="2400">
                <a:solidFill>
                  <a:schemeClr val="tx1"/>
                </a:solidFill>
                <a:latin typeface="Arial" charset="0"/>
                <a:ea typeface="ＭＳ Ｐゴシック" charset="0"/>
              </a:defRPr>
            </a:lvl4pPr>
            <a:lvl5pPr marL="2084558" indent="-231618" eaLnBrk="0" hangingPunct="0">
              <a:defRPr sz="2400">
                <a:solidFill>
                  <a:schemeClr val="tx1"/>
                </a:solidFill>
                <a:latin typeface="Arial" charset="0"/>
                <a:ea typeface="ＭＳ Ｐゴシック" charset="0"/>
              </a:defRPr>
            </a:lvl5pPr>
            <a:lvl6pPr marL="2547793" indent="-231618" eaLnBrk="0" fontAlgn="base" hangingPunct="0">
              <a:spcBef>
                <a:spcPct val="0"/>
              </a:spcBef>
              <a:spcAft>
                <a:spcPct val="0"/>
              </a:spcAft>
              <a:defRPr sz="2400">
                <a:solidFill>
                  <a:schemeClr val="tx1"/>
                </a:solidFill>
                <a:latin typeface="Arial" charset="0"/>
                <a:ea typeface="ＭＳ Ｐゴシック" charset="0"/>
              </a:defRPr>
            </a:lvl6pPr>
            <a:lvl7pPr marL="3011028" indent="-231618" eaLnBrk="0" fontAlgn="base" hangingPunct="0">
              <a:spcBef>
                <a:spcPct val="0"/>
              </a:spcBef>
              <a:spcAft>
                <a:spcPct val="0"/>
              </a:spcAft>
              <a:defRPr sz="2400">
                <a:solidFill>
                  <a:schemeClr val="tx1"/>
                </a:solidFill>
                <a:latin typeface="Arial" charset="0"/>
                <a:ea typeface="ＭＳ Ｐゴシック" charset="0"/>
              </a:defRPr>
            </a:lvl7pPr>
            <a:lvl8pPr marL="3474263" indent="-231618" eaLnBrk="0" fontAlgn="base" hangingPunct="0">
              <a:spcBef>
                <a:spcPct val="0"/>
              </a:spcBef>
              <a:spcAft>
                <a:spcPct val="0"/>
              </a:spcAft>
              <a:defRPr sz="2400">
                <a:solidFill>
                  <a:schemeClr val="tx1"/>
                </a:solidFill>
                <a:latin typeface="Arial" charset="0"/>
                <a:ea typeface="ＭＳ Ｐゴシック" charset="0"/>
              </a:defRPr>
            </a:lvl8pPr>
            <a:lvl9pPr marL="3937498" indent="-231618"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73E4119-DBE4-E64B-A1E9-90950B4FA0AA}" type="slidenum">
              <a:rPr lang="en-US" sz="1200">
                <a:solidFill>
                  <a:prstClr val="black"/>
                </a:solidFill>
                <a:latin typeface="Calibri" charset="0"/>
              </a:rPr>
              <a:pPr eaLnBrk="1" hangingPunct="1"/>
              <a:t>5</a:t>
            </a:fld>
            <a:endParaRPr lang="en-US" sz="1200">
              <a:solidFill>
                <a:prstClr val="black"/>
              </a:solidFill>
              <a:latin typeface="Calibri"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B22E215-D3C6-D84F-8ECF-5127C8518219}" type="slidenum">
              <a:rPr lang="en-US" smtClean="0">
                <a:solidFill>
                  <a:prstClr val="black"/>
                </a:solidFill>
              </a:rPr>
              <a:pPr/>
              <a:t>6</a:t>
            </a:fld>
            <a:endParaRPr 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B22E215-D3C6-D84F-8ECF-5127C8518219}" type="slidenum">
              <a:rPr lang="en-US" smtClean="0">
                <a:solidFill>
                  <a:prstClr val="black"/>
                </a:solidFill>
              </a:rPr>
              <a:pPr/>
              <a:t>7</a:t>
            </a:fld>
            <a:endParaRPr 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1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baseline="0" dirty="0" smtClean="0"/>
          </a:p>
          <a:p>
            <a:pPr eaLnBrk="1" hangingPunct="1">
              <a:spcBef>
                <a:spcPct val="0"/>
              </a:spcBef>
            </a:pPr>
            <a:endParaRPr lang="en-US" baseline="0" dirty="0" smtClean="0"/>
          </a:p>
          <a:p>
            <a:pPr eaLnBrk="1" hangingPunct="1">
              <a:spcBef>
                <a:spcPct val="0"/>
              </a:spcBef>
            </a:pPr>
            <a:endParaRPr lang="en-US" baseline="0" dirty="0" smtClean="0"/>
          </a:p>
        </p:txBody>
      </p:sp>
      <p:sp>
        <p:nvSpPr>
          <p:cNvPr id="716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7D410DF-83C4-43C6-96A2-2AF677D7BC5A}" type="slidenum">
              <a:rPr lang="en-US" smtClean="0">
                <a:solidFill>
                  <a:prstClr val="black"/>
                </a:solidFill>
              </a:rPr>
              <a:pPr fontAlgn="base">
                <a:spcBef>
                  <a:spcPct val="0"/>
                </a:spcBef>
                <a:spcAft>
                  <a:spcPct val="0"/>
                </a:spcAft>
                <a:defRPr/>
              </a:pPr>
              <a:t>8</a:t>
            </a:fld>
            <a:endParaRPr lang="en-US" smtClean="0">
              <a:solidFill>
                <a:prstClr val="black"/>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dirty="0" smtClean="0">
              <a:ea typeface="ＭＳ Ｐゴシック" pitchFamily="34" charset="-128"/>
            </a:endParaRPr>
          </a:p>
        </p:txBody>
      </p:sp>
      <p:sp>
        <p:nvSpPr>
          <p:cNvPr id="327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2757" indent="-289522" eaLnBrk="0" hangingPunct="0">
              <a:defRPr sz="2400">
                <a:solidFill>
                  <a:schemeClr val="tx1"/>
                </a:solidFill>
                <a:latin typeface="Arial" pitchFamily="34" charset="0"/>
                <a:ea typeface="ＭＳ Ｐゴシック" pitchFamily="34" charset="-128"/>
              </a:defRPr>
            </a:lvl2pPr>
            <a:lvl3pPr marL="1158088" indent="-231618" eaLnBrk="0" hangingPunct="0">
              <a:defRPr sz="2400">
                <a:solidFill>
                  <a:schemeClr val="tx1"/>
                </a:solidFill>
                <a:latin typeface="Arial" pitchFamily="34" charset="0"/>
                <a:ea typeface="ＭＳ Ｐゴシック" pitchFamily="34" charset="-128"/>
              </a:defRPr>
            </a:lvl3pPr>
            <a:lvl4pPr marL="1621323" indent="-231618" eaLnBrk="0" hangingPunct="0">
              <a:defRPr sz="2400">
                <a:solidFill>
                  <a:schemeClr val="tx1"/>
                </a:solidFill>
                <a:latin typeface="Arial" pitchFamily="34" charset="0"/>
                <a:ea typeface="ＭＳ Ｐゴシック" pitchFamily="34" charset="-128"/>
              </a:defRPr>
            </a:lvl4pPr>
            <a:lvl5pPr marL="2084558" indent="-231618" eaLnBrk="0" hangingPunct="0">
              <a:defRPr sz="2400">
                <a:solidFill>
                  <a:schemeClr val="tx1"/>
                </a:solidFill>
                <a:latin typeface="Arial" pitchFamily="34" charset="0"/>
                <a:ea typeface="ＭＳ Ｐゴシック" pitchFamily="34" charset="-128"/>
              </a:defRPr>
            </a:lvl5pPr>
            <a:lvl6pPr marL="254779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1102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74263" indent="-231618"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37498" indent="-231618"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8D3E6282-9D46-48F7-A8F0-F35577704950}" type="slidenum">
              <a:rPr lang="en-US" sz="1200">
                <a:solidFill>
                  <a:prstClr val="black"/>
                </a:solidFill>
                <a:latin typeface="Calibri" pitchFamily="34" charset="0"/>
              </a:rPr>
              <a:pPr eaLnBrk="1" hangingPunct="1"/>
              <a:t>9</a:t>
            </a:fld>
            <a:endParaRPr lang="en-US" sz="1200">
              <a:solidFill>
                <a:prstClr val="black"/>
              </a:solidFill>
              <a:latin typeface="Calibri"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Slide Image Placeholder 1"/>
          <p:cNvSpPr>
            <a:spLocks noGrp="1" noRot="1" noChangeAspect="1" noTextEdit="1"/>
          </p:cNvSpPr>
          <p:nvPr>
            <p:ph type="sldImg"/>
          </p:nvPr>
        </p:nvSpPr>
        <p:spPr bwMode="auto">
          <a:noFill/>
          <a:ln>
            <a:solidFill>
              <a:srgbClr val="000000"/>
            </a:solidFill>
            <a:miter lim="800000"/>
            <a:headEnd/>
            <a:tailEnd/>
          </a:ln>
        </p:spPr>
      </p:sp>
      <p:sp>
        <p:nvSpPr>
          <p:cNvPr id="99331" name="Notes Placeholder 2"/>
          <p:cNvSpPr>
            <a:spLocks noGrp="1"/>
          </p:cNvSpPr>
          <p:nvPr>
            <p:ph type="body" idx="1"/>
          </p:nvPr>
        </p:nvSpPr>
        <p:spPr bwMode="auto">
          <a:noFill/>
        </p:spPr>
        <p:txBody>
          <a:bodyPr wrap="square" numCol="1" anchor="t" anchorCtr="0" compatLnSpc="1">
            <a:prstTxWarp prst="textNoShape">
              <a:avLst/>
            </a:prstTxWarp>
          </a:bodyPr>
          <a:lstStyle/>
          <a:p>
            <a:pPr marL="230188" indent="-230188">
              <a:buFont typeface="Calibri" pitchFamily="34" charset="0"/>
              <a:buAutoNum type="arabicPeriod"/>
            </a:pPr>
            <a:endParaRPr lang="en-US" dirty="0" smtClean="0"/>
          </a:p>
        </p:txBody>
      </p:sp>
      <p:sp>
        <p:nvSpPr>
          <p:cNvPr id="4" name="Slide Number Placeholder 3"/>
          <p:cNvSpPr>
            <a:spLocks noGrp="1"/>
          </p:cNvSpPr>
          <p:nvPr>
            <p:ph type="sldNum" sz="quarter" idx="5"/>
          </p:nvPr>
        </p:nvSpPr>
        <p:spPr/>
        <p:txBody>
          <a:bodyPr/>
          <a:lstStyle/>
          <a:p>
            <a:pPr>
              <a:defRPr/>
            </a:pPr>
            <a:fld id="{C13DF3FC-860B-49CE-9F69-2FA2322837D1}" type="slidenum">
              <a:rPr lang="en-US" smtClean="0"/>
              <a:pPr>
                <a:defRPr/>
              </a:pPr>
              <a:t>11</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hasCustomPrompt="1"/>
          </p:nvPr>
        </p:nvSpPr>
        <p:spPr>
          <a:xfrm>
            <a:off x="2112902" y="2130425"/>
            <a:ext cx="4918197" cy="1470025"/>
          </a:xfrm>
        </p:spPr>
        <p:txBody>
          <a:bodyPr/>
          <a:lstStyle>
            <a:lvl1pPr algn="ctr">
              <a:defRPr sz="2800"/>
            </a:lvl1pPr>
          </a:lstStyle>
          <a:p>
            <a:r>
              <a:rPr lang="en-US" sz="8000" cap="none" dirty="0" smtClean="0"/>
              <a:t>NIEM </a:t>
            </a:r>
            <a:r>
              <a:rPr lang="en-US" sz="8000" cap="none" dirty="0" smtClean="0">
                <a:solidFill>
                  <a:srgbClr val="D9D9D9"/>
                </a:solidFill>
              </a:rPr>
              <a:t>100</a:t>
            </a:r>
            <a:endParaRPr lang="en-US" sz="8000" cap="none" dirty="0">
              <a:solidFill>
                <a:srgbClr val="D9D9D9"/>
              </a:solidFill>
            </a:endParaRPr>
          </a:p>
        </p:txBody>
      </p:sp>
      <p:pic>
        <p:nvPicPr>
          <p:cNvPr id="9" name="Picture 8" descr="NIEM_white+grayscal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166069" y="5931865"/>
            <a:ext cx="2204543" cy="381457"/>
          </a:xfrm>
          <a:prstGeom prst="rect">
            <a:avLst/>
          </a:prstGeom>
        </p:spPr>
      </p:pic>
      <p:cxnSp>
        <p:nvCxnSpPr>
          <p:cNvPr id="14" name="Straight Connector 13"/>
          <p:cNvCxnSpPr/>
          <p:nvPr userDrawn="1"/>
        </p:nvCxnSpPr>
        <p:spPr>
          <a:xfrm>
            <a:off x="2279583" y="2279849"/>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2279583" y="3620363"/>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9234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Slide">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13"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5"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1015757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urse Conten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7"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1809784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Picture 7"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hasCustomPrompt="1"/>
          </p:nvPr>
        </p:nvSpPr>
        <p:spPr>
          <a:xfrm>
            <a:off x="1742962" y="2707730"/>
            <a:ext cx="5745656" cy="892061"/>
          </a:xfrm>
        </p:spPr>
        <p:txBody>
          <a:bodyPr anchor="ctr" anchorCtr="0">
            <a:noAutofit/>
          </a:bodyPr>
          <a:lstStyle>
            <a:lvl1pPr algn="ctr">
              <a:defRPr sz="4500" b="1" cap="all"/>
            </a:lvl1pPr>
          </a:lstStyle>
          <a:p>
            <a:r>
              <a:rPr lang="en-US" dirty="0" smtClean="0"/>
              <a:t>SECTION TITLE</a:t>
            </a:r>
            <a:endParaRPr lang="en-US" dirty="0"/>
          </a:p>
        </p:txBody>
      </p:sp>
      <p:sp>
        <p:nvSpPr>
          <p:cNvPr id="6" name="Slide Number Placeholder 5"/>
          <p:cNvSpPr>
            <a:spLocks noGrp="1"/>
          </p:cNvSpPr>
          <p:nvPr>
            <p:ph type="sldNum" sz="quarter" idx="12"/>
          </p:nvPr>
        </p:nvSpPr>
        <p:spPr/>
        <p:txBody>
          <a:bodyPr/>
          <a:lstStyle/>
          <a:p>
            <a:fld id="{28F58EE9-9E0B-4342-937B-49388987DDAD}" type="slidenum">
              <a:rPr lang="en-US" smtClean="0"/>
              <a:t>‹#›</a:t>
            </a:fld>
            <a:endParaRPr lang="en-US" dirty="0"/>
          </a:p>
        </p:txBody>
      </p:sp>
      <p:sp>
        <p:nvSpPr>
          <p:cNvPr id="9" name="Text Placeholder 6"/>
          <p:cNvSpPr txBox="1">
            <a:spLocks/>
          </p:cNvSpPr>
          <p:nvPr userDrawn="1"/>
        </p:nvSpPr>
        <p:spPr>
          <a:xfrm>
            <a:off x="324068" y="6323170"/>
            <a:ext cx="417173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200" dirty="0" smtClean="0"/>
              <a:t>NIEM 303: Assemble, Publish, &amp; Implement an IEPD</a:t>
            </a:r>
            <a:endParaRPr lang="en-US" sz="1200" baseline="0" dirty="0" smtClean="0"/>
          </a:p>
        </p:txBody>
      </p:sp>
    </p:spTree>
    <p:extLst>
      <p:ext uri="{BB962C8B-B14F-4D97-AF65-F5344CB8AC3E}">
        <p14:creationId xmlns:p14="http://schemas.microsoft.com/office/powerpoint/2010/main" val="21919692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
        <p:nvSpPr>
          <p:cNvPr id="8" name="Text Placeholder 2"/>
          <p:cNvSpPr>
            <a:spLocks noGrp="1"/>
          </p:cNvSpPr>
          <p:nvPr>
            <p:ph type="body" idx="1"/>
          </p:nvPr>
        </p:nvSpPr>
        <p:spPr>
          <a:xfrm>
            <a:off x="324069" y="1122947"/>
            <a:ext cx="8362731" cy="4771606"/>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latin typeface="Times New Roman"/>
                <a:cs typeface="Times New Roman"/>
              </a:defRPr>
            </a:lvl1pPr>
          </a:lstStyle>
          <a:p>
            <a:fld id="{6E6030FC-FB78-5E4D-92EA-5D9433591EA9}" type="slidenum">
              <a:rPr lang="en-US" smtClean="0"/>
              <a:pPr/>
              <a:t>‹#›</a:t>
            </a:fld>
            <a:endParaRPr lang="en-US" dirty="0"/>
          </a:p>
        </p:txBody>
      </p:sp>
      <p:sp>
        <p:nvSpPr>
          <p:cNvPr id="10" name="Text Placeholder 6"/>
          <p:cNvSpPr txBox="1">
            <a:spLocks/>
          </p:cNvSpPr>
          <p:nvPr userDrawn="1"/>
        </p:nvSpPr>
        <p:spPr>
          <a:xfrm>
            <a:off x="324069" y="6296434"/>
            <a:ext cx="200501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NIEM 303</a:t>
            </a:r>
            <a:endParaRPr lang="en-US" dirty="0"/>
          </a:p>
        </p:txBody>
      </p:sp>
    </p:spTree>
    <p:extLst>
      <p:ext uri="{BB962C8B-B14F-4D97-AF65-F5344CB8AC3E}">
        <p14:creationId xmlns:p14="http://schemas.microsoft.com/office/powerpoint/2010/main" val="722747421"/>
      </p:ext>
    </p:extLst>
  </p:cSld>
  <p:clrMap bg1="lt1" tx1="dk1" bg2="lt2" tx2="dk2" accent1="accent1" accent2="accent2" accent3="accent3" accent4="accent4" accent5="accent5" accent6="accent6" hlink="hlink" folHlink="folHlink"/>
  <p:sldLayoutIdLst>
    <p:sldLayoutId id="2147484352" r:id="rId1"/>
    <p:sldLayoutId id="2147484353" r:id="rId2"/>
    <p:sldLayoutId id="2147484354" r:id="rId3"/>
    <p:sldLayoutId id="2147484355" r:id="rId4"/>
  </p:sldLayoutIdLst>
  <p:hf hdr="0" ftr="0" dt="0"/>
  <p:txStyles>
    <p:title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p:titleStyle>
    <p:body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8.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4" Type="http://schemas.openxmlformats.org/officeDocument/2006/relationships/slide" Target="slide11.xml"/><Relationship Id="rId5" Type="http://schemas.openxmlformats.org/officeDocument/2006/relationships/slide" Target="slide30.xml"/><Relationship Id="rId6" Type="http://schemas.openxmlformats.org/officeDocument/2006/relationships/slide" Target="slide38.xml"/><Relationship Id="rId7" Type="http://schemas.openxmlformats.org/officeDocument/2006/relationships/slide" Target="slide53.xm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42.xml.rels><?xml version="1.0" encoding="UTF-8" standalone="yes"?>
<Relationships xmlns="http://schemas.openxmlformats.org/package/2006/relationships"><Relationship Id="rId3" Type="http://schemas.openxmlformats.org/officeDocument/2006/relationships/hyperlink" Target="https://www.niem.gov/OJPiepdclearinghouse" TargetMode="External"/><Relationship Id="rId4" Type="http://schemas.openxmlformats.org/officeDocument/2006/relationships/image" Target="../media/image12.png"/><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emf"/><Relationship Id="rId3" Type="http://schemas.openxmlformats.org/officeDocument/2006/relationships/image" Target="../media/image13.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s>
</file>

<file path=ppt/slides/_rels/slide47.xml.rels><?xml version="1.0" encoding="UTF-8" standalone="yes"?>
<Relationships xmlns="http://schemas.openxmlformats.org/package/2006/relationships"><Relationship Id="rId3" Type="http://schemas.openxmlformats.org/officeDocument/2006/relationships/image" Target="../media/image16.emf"/><Relationship Id="rId4" Type="http://schemas.openxmlformats.org/officeDocument/2006/relationships/image" Target="../media/image17.emf"/><Relationship Id="rId5" Type="http://schemas.openxmlformats.org/officeDocument/2006/relationships/image" Target="../media/image18.emf"/><Relationship Id="rId1" Type="http://schemas.openxmlformats.org/officeDocument/2006/relationships/slideLayout" Target="../slideLayouts/slideLayout3.xml"/><Relationship Id="rId2" Type="http://schemas.openxmlformats.org/officeDocument/2006/relationships/image" Target="../media/image15.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8.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6" Type="http://schemas.openxmlformats.org/officeDocument/2006/relationships/hyperlink" Target="http://NIEM.gov/training" TargetMode="External"/><Relationship Id="rId7" Type="http://schemas.openxmlformats.org/officeDocument/2006/relationships/hyperlink" Target="http://www.NIEM.gov/webinars" TargetMode="External"/><Relationship Id="rId8" Type="http://schemas.openxmlformats.org/officeDocument/2006/relationships/hyperlink" Target="http://www.NIEM.gov/contactus" TargetMode="External"/><Relationship Id="rId9" Type="http://schemas.openxmlformats.org/officeDocument/2006/relationships/hyperlink" Target="http://NIEM.gov/reference" TargetMode="External"/><Relationship Id="rId10" Type="http://schemas.openxmlformats.org/officeDocument/2006/relationships/hyperlink" Target="http://NIEM.gov" TargetMode="External"/><Relationship Id="rId1" Type="http://schemas.openxmlformats.org/officeDocument/2006/relationships/slideLayout" Target="../slideLayouts/slideLayout3.xml"/><Relationship Id="rId2" Type="http://schemas.openxmlformats.org/officeDocument/2006/relationships/hyperlink" Target="http://www.niem.gov/tools"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1" Type="http://schemas.openxmlformats.org/officeDocument/2006/relationships/slideLayout" Target="../slideLayouts/slideLayout3.xml"/><Relationship Id="rId2" Type="http://schemas.openxmlformats.org/officeDocument/2006/relationships/image" Target="../media/image17.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112902" y="2362200"/>
            <a:ext cx="4918197" cy="1238250"/>
          </a:xfrm>
        </p:spPr>
        <p:txBody>
          <a:bodyPr>
            <a:normAutofit/>
          </a:bodyPr>
          <a:lstStyle/>
          <a:p>
            <a:r>
              <a:rPr lang="en-US" sz="8000" dirty="0"/>
              <a:t>NIEM 303</a:t>
            </a:r>
          </a:p>
        </p:txBody>
      </p:sp>
      <p:sp>
        <p:nvSpPr>
          <p:cNvPr id="5" name="Text Placeholder 1"/>
          <p:cNvSpPr txBox="1">
            <a:spLocks/>
          </p:cNvSpPr>
          <p:nvPr/>
        </p:nvSpPr>
        <p:spPr>
          <a:xfrm>
            <a:off x="1371600" y="3737297"/>
            <a:ext cx="6400800" cy="580703"/>
          </a:xfrm>
          <a:prstGeom prst="rect">
            <a:avLst/>
          </a:prstGeom>
        </p:spPr>
        <p:txBody>
          <a:bodyPr>
            <a:noAutofit/>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2400" dirty="0">
                <a:solidFill>
                  <a:srgbClr val="D9D9D9"/>
                </a:solidFill>
                <a:latin typeface="Arial" charset="0"/>
                <a:cs typeface="Arial" charset="0"/>
              </a:rPr>
              <a:t>Assemble, Publish, &amp; Implement an IEPD </a:t>
            </a:r>
          </a:p>
        </p:txBody>
      </p:sp>
      <p:sp>
        <p:nvSpPr>
          <p:cNvPr id="6" name="TextBox 5"/>
          <p:cNvSpPr txBox="1"/>
          <p:nvPr/>
        </p:nvSpPr>
        <p:spPr>
          <a:xfrm>
            <a:off x="575316" y="5598268"/>
            <a:ext cx="4146619" cy="1020423"/>
          </a:xfrm>
          <a:prstGeom prst="rect">
            <a:avLst/>
          </a:prstGeom>
        </p:spPr>
        <p:txBody>
          <a:bodyPr vert="horz" wrap="square" lIns="91440" tIns="45720" rIns="91440" bIns="45720" rtlCol="0">
            <a:normAutofit/>
          </a:bodyPr>
          <a:lstStyle/>
          <a:p>
            <a:pPr algn="l"/>
            <a:r>
              <a:rPr lang="en-US" sz="1600" b="1" dirty="0" smtClean="0">
                <a:solidFill>
                  <a:srgbClr val="D9D9D9"/>
                </a:solidFill>
                <a:latin typeface="Arial"/>
                <a:cs typeface="Arial"/>
              </a:rPr>
              <a:t>Presenter Name</a:t>
            </a:r>
          </a:p>
          <a:p>
            <a:pPr algn="l"/>
            <a:r>
              <a:rPr lang="en-US" sz="1600" i="1" dirty="0" smtClean="0">
                <a:solidFill>
                  <a:srgbClr val="D9D9D9"/>
                </a:solidFill>
                <a:latin typeface="Arial"/>
                <a:cs typeface="Arial"/>
              </a:rPr>
              <a:t>Organization</a:t>
            </a:r>
          </a:p>
          <a:p>
            <a:pPr algn="l"/>
            <a:r>
              <a:rPr lang="en-US" sz="1600" dirty="0" smtClean="0">
                <a:solidFill>
                  <a:srgbClr val="D9D9D9"/>
                </a:solidFill>
                <a:latin typeface="Arial"/>
                <a:cs typeface="Arial"/>
              </a:rPr>
              <a:t>Date</a:t>
            </a:r>
          </a:p>
        </p:txBody>
      </p:sp>
      <p:sp>
        <p:nvSpPr>
          <p:cNvPr id="7" name="TextBox 6"/>
          <p:cNvSpPr txBox="1"/>
          <p:nvPr/>
        </p:nvSpPr>
        <p:spPr>
          <a:xfrm>
            <a:off x="5740400" y="6243638"/>
            <a:ext cx="2446338" cy="277812"/>
          </a:xfrm>
          <a:prstGeom prst="rect">
            <a:avLst/>
          </a:prstGeom>
          <a:noFill/>
        </p:spPr>
        <p:txBody>
          <a:bodyPr>
            <a:spAutoFit/>
          </a:bodyPr>
          <a:lstStyle/>
          <a:p>
            <a:pPr algn="r">
              <a:defRPr/>
            </a:pPr>
            <a:r>
              <a:rPr lang="en-US" sz="1200" b="1" spc="150" dirty="0">
                <a:solidFill>
                  <a:prstClr val="white"/>
                </a:solidFill>
                <a:latin typeface="Arial"/>
                <a:ea typeface="ＭＳ Ｐゴシック" charset="0"/>
                <a:cs typeface="Arial"/>
              </a:rPr>
              <a:t>TRAINING</a:t>
            </a: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10</a:t>
            </a:fld>
            <a:endParaRPr lang="en-US" dirty="0"/>
          </a:p>
        </p:txBody>
      </p:sp>
      <p:sp>
        <p:nvSpPr>
          <p:cNvPr id="4" name="Title 3"/>
          <p:cNvSpPr>
            <a:spLocks noGrp="1"/>
          </p:cNvSpPr>
          <p:nvPr>
            <p:ph type="title"/>
          </p:nvPr>
        </p:nvSpPr>
        <p:spPr/>
        <p:txBody>
          <a:bodyPr/>
          <a:lstStyle/>
          <a:p>
            <a:r>
              <a:rPr lang="en-US" dirty="0" smtClean="0"/>
              <a:t>Module 1: Summary</a:t>
            </a:r>
            <a:endParaRPr lang="en-US" dirty="0"/>
          </a:p>
        </p:txBody>
      </p:sp>
      <p:sp>
        <p:nvSpPr>
          <p:cNvPr id="5" name="Content Placeholder 2"/>
          <p:cNvSpPr>
            <a:spLocks noGrp="1"/>
          </p:cNvSpPr>
          <p:nvPr>
            <p:ph idx="1"/>
          </p:nvPr>
        </p:nvSpPr>
        <p:spPr>
          <a:xfrm>
            <a:off x="514350" y="1551179"/>
            <a:ext cx="7753350" cy="4022341"/>
          </a:xfrm>
        </p:spPr>
        <p:txBody>
          <a:bodyPr/>
          <a:lstStyle/>
          <a:p>
            <a:pPr indent="0" eaLnBrk="1" hangingPunct="1">
              <a:buFont typeface="Arial" charset="0"/>
              <a:buNone/>
            </a:pPr>
            <a:r>
              <a:rPr lang="en-US" sz="2400" b="1" dirty="0" smtClean="0">
                <a:solidFill>
                  <a:srgbClr val="1F497D"/>
                </a:solidFill>
                <a:latin typeface="Arial" charset="0"/>
              </a:rPr>
              <a:t>You have completed Module 1: Concept Refresh</a:t>
            </a:r>
          </a:p>
          <a:p>
            <a:pPr indent="0" eaLnBrk="1" hangingPunct="1">
              <a:buFont typeface="Arial" charset="0"/>
              <a:buNone/>
            </a:pPr>
            <a:endParaRPr lang="en-US" b="1" dirty="0">
              <a:solidFill>
                <a:srgbClr val="1F497D"/>
              </a:solidFill>
              <a:latin typeface="Arial" charset="0"/>
            </a:endParaRPr>
          </a:p>
          <a:p>
            <a:pPr indent="0">
              <a:buFont typeface="Arial"/>
              <a:buNone/>
              <a:defRPr/>
            </a:pPr>
            <a:r>
              <a:rPr lang="en-US" b="1" dirty="0" smtClean="0">
                <a:solidFill>
                  <a:srgbClr val="1F497D"/>
                </a:solidFill>
              </a:rPr>
              <a:t>You should now be able to:</a:t>
            </a:r>
          </a:p>
          <a:p>
            <a:pPr indent="0">
              <a:buFont typeface="Arial"/>
              <a:buNone/>
              <a:defRPr/>
            </a:pPr>
            <a:endParaRPr lang="en-US" sz="500" b="1" dirty="0">
              <a:solidFill>
                <a:schemeClr val="accent5">
                  <a:lumMod val="50000"/>
                </a:schemeClr>
              </a:solidFill>
            </a:endParaRPr>
          </a:p>
          <a:p>
            <a:pPr marL="0" lvl="1">
              <a:spcBef>
                <a:spcPct val="50000"/>
              </a:spcBef>
            </a:pPr>
            <a:r>
              <a:rPr lang="en-US" dirty="0">
                <a:solidFill>
                  <a:srgbClr val="646769"/>
                </a:solidFill>
              </a:rPr>
              <a:t>Describe the different phases of the IEPD Lifecycle </a:t>
            </a:r>
            <a:br>
              <a:rPr lang="en-US" dirty="0">
                <a:solidFill>
                  <a:srgbClr val="646769"/>
                </a:solidFill>
              </a:rPr>
            </a:br>
            <a:r>
              <a:rPr lang="en-US" dirty="0" smtClean="0">
                <a:solidFill>
                  <a:srgbClr val="646769"/>
                </a:solidFill>
              </a:rPr>
              <a:t>and associated artifacts</a:t>
            </a:r>
            <a:endParaRPr lang="en-US" dirty="0">
              <a:solidFill>
                <a:srgbClr val="646769"/>
              </a:solidFill>
            </a:endParaRPr>
          </a:p>
          <a:p>
            <a:pPr eaLnBrk="1" hangingPunct="1"/>
            <a:endParaRPr lang="en-US" sz="2400" dirty="0">
              <a:solidFill>
                <a:schemeClr val="accent5">
                  <a:lumMod val="50000"/>
                </a:schemeClr>
              </a:solidFill>
              <a:latin typeface="Arial" charset="0"/>
            </a:endParaRPr>
          </a:p>
        </p:txBody>
      </p:sp>
      <p:cxnSp>
        <p:nvCxnSpPr>
          <p:cNvPr id="6" name="Straight Connector 5"/>
          <p:cNvCxnSpPr/>
          <p:nvPr/>
        </p:nvCxnSpPr>
        <p:spPr>
          <a:xfrm>
            <a:off x="645229" y="219586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7407343" y="730894"/>
            <a:ext cx="1235427" cy="143483"/>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631956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343000" y="295879"/>
            <a:ext cx="1736872" cy="773588"/>
            <a:chOff x="7343000" y="295879"/>
            <a:chExt cx="1736872" cy="773588"/>
          </a:xfrm>
        </p:grpSpPr>
        <p:grpSp>
          <p:nvGrpSpPr>
            <p:cNvPr id="5" name="Group 4"/>
            <p:cNvGrpSpPr/>
            <p:nvPr/>
          </p:nvGrpSpPr>
          <p:grpSpPr>
            <a:xfrm>
              <a:off x="7508041" y="616679"/>
              <a:ext cx="1381637" cy="160464"/>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11" name="Oval 1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TextBox 5"/>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7" name="TextBox 6"/>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20% complete</a:t>
              </a:r>
            </a:p>
          </p:txBody>
        </p:sp>
      </p:grpSp>
      <p:sp>
        <p:nvSpPr>
          <p:cNvPr id="14" name="Title 1"/>
          <p:cNvSpPr>
            <a:spLocks noGrp="1"/>
          </p:cNvSpPr>
          <p:nvPr>
            <p:ph type="title"/>
          </p:nvPr>
        </p:nvSpPr>
        <p:spPr>
          <a:xfrm>
            <a:off x="1540283" y="2707730"/>
            <a:ext cx="6266085" cy="892061"/>
          </a:xfrm>
        </p:spPr>
        <p:txBody>
          <a:bodyPr/>
          <a:lstStyle/>
          <a:p>
            <a:r>
              <a:rPr lang="en-US" dirty="0" smtClean="0"/>
              <a:t>Assemble &amp; Document an IEPD</a:t>
            </a:r>
            <a:endParaRPr lang="en-US" dirty="0"/>
          </a:p>
        </p:txBody>
      </p:sp>
      <p:grpSp>
        <p:nvGrpSpPr>
          <p:cNvPr id="3" name="Group 2"/>
          <p:cNvGrpSpPr/>
          <p:nvPr/>
        </p:nvGrpSpPr>
        <p:grpSpPr>
          <a:xfrm>
            <a:off x="1608007" y="2411241"/>
            <a:ext cx="6130637" cy="1450097"/>
            <a:chOff x="2283001" y="2411241"/>
            <a:chExt cx="4665578" cy="1450097"/>
          </a:xfrm>
        </p:grpSpPr>
        <p:cxnSp>
          <p:nvCxnSpPr>
            <p:cNvPr id="16" name="Straight Connector 15"/>
            <p:cNvCxnSpPr/>
            <p:nvPr/>
          </p:nvCxnSpPr>
          <p:spPr>
            <a:xfrm>
              <a:off x="2283002" y="2411241"/>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2283001" y="3861338"/>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sp>
        <p:nvSpPr>
          <p:cNvPr id="2" name="Slide Number Placeholder 1"/>
          <p:cNvSpPr>
            <a:spLocks noGrp="1"/>
          </p:cNvSpPr>
          <p:nvPr>
            <p:ph type="sldNum" sz="quarter" idx="12"/>
          </p:nvPr>
        </p:nvSpPr>
        <p:spPr/>
        <p:txBody>
          <a:bodyPr/>
          <a:lstStyle/>
          <a:p>
            <a:fld id="{28F58EE9-9E0B-4342-937B-49388987DDAD}" type="slidenum">
              <a:rPr lang="en-US" smtClean="0"/>
              <a:t>11</a:t>
            </a:fld>
            <a:endParaRPr lang="en-US" dirty="0"/>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xfrm>
            <a:off x="255754" y="156780"/>
            <a:ext cx="6957846" cy="472966"/>
          </a:xfrm>
          <a:ln/>
        </p:spPr>
        <p:txBody>
          <a:bodyPr>
            <a:normAutofit fontScale="90000"/>
          </a:bodyPr>
          <a:lstStyle/>
          <a:p>
            <a:pPr eaLnBrk="1" hangingPunct="1"/>
            <a:r>
              <a:rPr lang="en-US" sz="2400" dirty="0" smtClean="0">
                <a:latin typeface="Arial" charset="0"/>
              </a:rPr>
              <a:t>Module 2: </a:t>
            </a:r>
            <a:r>
              <a:rPr lang="en-US" sz="2400" b="0" dirty="0" smtClean="0">
                <a:latin typeface="Arial" charset="0"/>
              </a:rPr>
              <a:t>Assemble &amp; Document an IEPD</a:t>
            </a:r>
            <a:endParaRPr lang="en-US" sz="2400" b="0" dirty="0">
              <a:latin typeface="Arial" charset="0"/>
            </a:endParaRPr>
          </a:p>
        </p:txBody>
      </p:sp>
      <p:sp>
        <p:nvSpPr>
          <p:cNvPr id="5" name="SHP_271"/>
          <p:cNvSpPr txBox="1">
            <a:spLocks noChangeArrowheads="1"/>
          </p:cNvSpPr>
          <p:nvPr/>
        </p:nvSpPr>
        <p:spPr bwMode="auto">
          <a:xfrm>
            <a:off x="302045" y="1087821"/>
            <a:ext cx="8684300" cy="4866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20000"/>
              </a:spcBef>
            </a:pPr>
            <a:r>
              <a:rPr lang="en-US" sz="2000" b="1" dirty="0" smtClean="0">
                <a:solidFill>
                  <a:schemeClr val="tx2"/>
                </a:solidFill>
                <a:cs typeface="+mn-cs"/>
              </a:rPr>
              <a:t>Welcome to Module 2: Assemble &amp; Document an IEPD</a:t>
            </a:r>
          </a:p>
          <a:p>
            <a:pPr eaLnBrk="1" hangingPunct="1">
              <a:spcBef>
                <a:spcPct val="20000"/>
              </a:spcBef>
            </a:pPr>
            <a:r>
              <a:rPr lang="en-US" sz="2000" b="1" dirty="0" smtClean="0">
                <a:solidFill>
                  <a:schemeClr val="tx2"/>
                </a:solidFill>
                <a:cs typeface="+mn-cs"/>
              </a:rPr>
              <a:t>This module will be presented in the following parts:</a:t>
            </a:r>
            <a:r>
              <a:rPr lang="en-US" sz="2000" i="1" dirty="0" smtClean="0">
                <a:cs typeface="+mn-cs"/>
              </a:rPr>
              <a:t> </a:t>
            </a:r>
          </a:p>
          <a:p>
            <a:pPr eaLnBrk="1" hangingPunct="1">
              <a:spcBef>
                <a:spcPts val="1680"/>
              </a:spcBef>
              <a:spcAft>
                <a:spcPts val="600"/>
              </a:spcAft>
            </a:pPr>
            <a:r>
              <a:rPr lang="en-US" sz="2000" dirty="0">
                <a:cs typeface="+mn-cs"/>
              </a:rPr>
              <a:t>2.1: IEPD Artifacts </a:t>
            </a:r>
          </a:p>
          <a:p>
            <a:pPr eaLnBrk="1" hangingPunct="1">
              <a:spcBef>
                <a:spcPts val="1680"/>
              </a:spcBef>
              <a:spcAft>
                <a:spcPts val="600"/>
              </a:spcAft>
            </a:pPr>
            <a:r>
              <a:rPr lang="en-US" sz="2000" dirty="0">
                <a:cs typeface="+mn-cs"/>
              </a:rPr>
              <a:t>2.2: IEPD </a:t>
            </a:r>
            <a:r>
              <a:rPr lang="en-US" sz="2000" dirty="0" smtClean="0">
                <a:cs typeface="+mn-cs"/>
              </a:rPr>
              <a:t>Master Document, Change Log, Catalog</a:t>
            </a:r>
            <a:endParaRPr lang="en-US" sz="2000" dirty="0">
              <a:cs typeface="+mn-cs"/>
            </a:endParaRPr>
          </a:p>
          <a:p>
            <a:pPr eaLnBrk="1" hangingPunct="1">
              <a:spcBef>
                <a:spcPts val="1680"/>
              </a:spcBef>
              <a:spcAft>
                <a:spcPts val="600"/>
              </a:spcAft>
            </a:pPr>
            <a:r>
              <a:rPr lang="en-US" sz="2000" dirty="0">
                <a:cs typeface="+mn-cs"/>
              </a:rPr>
              <a:t>2.3: </a:t>
            </a:r>
            <a:r>
              <a:rPr lang="en-US" sz="2000" dirty="0" smtClean="0">
                <a:cs typeface="+mn-cs"/>
              </a:rPr>
              <a:t>Additional IEPD Artifacts</a:t>
            </a:r>
            <a:endParaRPr lang="en-US" sz="2000" dirty="0">
              <a:cs typeface="+mn-cs"/>
            </a:endParaRPr>
          </a:p>
          <a:p>
            <a:pPr eaLnBrk="1" hangingPunct="1">
              <a:spcBef>
                <a:spcPts val="1680"/>
              </a:spcBef>
              <a:spcAft>
                <a:spcPts val="600"/>
              </a:spcAft>
            </a:pPr>
            <a:r>
              <a:rPr lang="en-US" sz="2000" dirty="0">
                <a:cs typeface="+mn-cs"/>
              </a:rPr>
              <a:t>2.4: Packaging and Assembling an IEPD</a:t>
            </a:r>
          </a:p>
        </p:txBody>
      </p:sp>
      <p:cxnSp>
        <p:nvCxnSpPr>
          <p:cNvPr id="6" name="Straight Connector 5"/>
          <p:cNvCxnSpPr/>
          <p:nvPr/>
        </p:nvCxnSpPr>
        <p:spPr>
          <a:xfrm>
            <a:off x="379694" y="306033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379694" y="358787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12</a:t>
            </a:fld>
            <a:endParaRPr lang="en-US" dirty="0"/>
          </a:p>
        </p:txBody>
      </p:sp>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6" name="Straight Connector 15"/>
          <p:cNvCxnSpPr/>
          <p:nvPr/>
        </p:nvCxnSpPr>
        <p:spPr>
          <a:xfrm>
            <a:off x="385556" y="24898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270707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ln/>
        </p:spPr>
        <p:txBody>
          <a:bodyPr>
            <a:normAutofit/>
          </a:bodyPr>
          <a:lstStyle/>
          <a:p>
            <a:pPr eaLnBrk="1" hangingPunct="1"/>
            <a:r>
              <a:rPr lang="en-US" dirty="0" smtClean="0">
                <a:latin typeface="Arial" charset="0"/>
              </a:rPr>
              <a:t>Module 2.1: </a:t>
            </a:r>
            <a:r>
              <a:rPr lang="en-US" b="0" dirty="0" smtClean="0">
                <a:latin typeface="Arial" charset="0"/>
              </a:rPr>
              <a:t>IEPD Artifacts</a:t>
            </a:r>
            <a:endParaRPr lang="en-US" b="0" dirty="0">
              <a:latin typeface="Arial" charset="0"/>
            </a:endParaRPr>
          </a:p>
        </p:txBody>
      </p:sp>
      <p:sp>
        <p:nvSpPr>
          <p:cNvPr id="9" name="Content Placeholder 2"/>
          <p:cNvSpPr txBox="1">
            <a:spLocks/>
          </p:cNvSpPr>
          <p:nvPr/>
        </p:nvSpPr>
        <p:spPr>
          <a:xfrm>
            <a:off x="324069" y="1439592"/>
            <a:ext cx="8362731" cy="345166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you’ll be able to:</a:t>
            </a:r>
          </a:p>
          <a:p>
            <a:pPr marL="0" lvl="1" indent="0">
              <a:spcBef>
                <a:spcPts val="1680"/>
              </a:spcBef>
              <a:spcAft>
                <a:spcPts val="0"/>
              </a:spcAft>
              <a:buClr>
                <a:schemeClr val="tx1"/>
              </a:buClr>
              <a:buNone/>
              <a:defRPr/>
            </a:pPr>
            <a:r>
              <a:rPr lang="en-US" dirty="0">
                <a:solidFill>
                  <a:schemeClr val="tx1"/>
                </a:solidFill>
              </a:rPr>
              <a:t>List the required &amp; optional IEPD artifacts </a:t>
            </a:r>
            <a:r>
              <a:rPr lang="en-US" dirty="0" smtClean="0">
                <a:solidFill>
                  <a:schemeClr val="tx1"/>
                </a:solidFill>
              </a:rPr>
              <a:t>for a NIEM-conformant exchange</a:t>
            </a:r>
            <a:endParaRPr lang="en-US" dirty="0">
              <a:solidFill>
                <a:schemeClr val="tx1"/>
              </a:solidFill>
            </a:endParaRPr>
          </a:p>
          <a:p>
            <a:pPr marL="0" lvl="1" indent="0">
              <a:spcBef>
                <a:spcPts val="1680"/>
              </a:spcBef>
              <a:spcAft>
                <a:spcPts val="0"/>
              </a:spcAft>
              <a:buClr>
                <a:schemeClr val="tx1"/>
              </a:buClr>
              <a:buNone/>
              <a:defRPr/>
            </a:pPr>
            <a:r>
              <a:rPr lang="en-US" dirty="0">
                <a:solidFill>
                  <a:schemeClr val="tx1"/>
                </a:solidFill>
              </a:rPr>
              <a:t>List the document-based IEPD artifacts </a:t>
            </a:r>
          </a:p>
        </p:txBody>
      </p:sp>
      <p:cxnSp>
        <p:nvCxnSpPr>
          <p:cNvPr id="10" name="Straight Connector 9"/>
          <p:cNvCxnSpPr/>
          <p:nvPr/>
        </p:nvCxnSpPr>
        <p:spPr>
          <a:xfrm>
            <a:off x="471401" y="297245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13</a:t>
            </a:fld>
            <a:endParaRPr lang="en-US" dirty="0"/>
          </a:p>
        </p:txBody>
      </p:sp>
      <p:grpSp>
        <p:nvGrpSpPr>
          <p:cNvPr id="7" name="Group 6"/>
          <p:cNvGrpSpPr/>
          <p:nvPr/>
        </p:nvGrpSpPr>
        <p:grpSpPr>
          <a:xfrm>
            <a:off x="7407343" y="730894"/>
            <a:ext cx="1235427" cy="143483"/>
            <a:chOff x="3462929" y="4029126"/>
            <a:chExt cx="1696889" cy="197077"/>
          </a:xfrm>
        </p:grpSpPr>
        <p:cxnSp>
          <p:nvCxnSpPr>
            <p:cNvPr id="8" name="Straight Connector 7"/>
            <p:cNvCxnSpPr>
              <a:endCxn id="1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54926624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 Placeholder 1"/>
          <p:cNvSpPr>
            <a:spLocks noGrp="1"/>
          </p:cNvSpPr>
          <p:nvPr>
            <p:ph idx="1"/>
          </p:nvPr>
        </p:nvSpPr>
        <p:spPr/>
        <p:txBody>
          <a:bodyPr>
            <a:normAutofit/>
          </a:bodyPr>
          <a:lstStyle/>
          <a:p>
            <a:pPr marL="0" indent="0">
              <a:buFont typeface="Wingdings" pitchFamily="2" charset="2"/>
              <a:buNone/>
            </a:pPr>
            <a:r>
              <a:rPr lang="en-US" dirty="0" smtClean="0">
                <a:solidFill>
                  <a:schemeClr val="tx1"/>
                </a:solidFill>
              </a:rPr>
              <a:t>The </a:t>
            </a:r>
            <a:r>
              <a:rPr lang="en-US" b="1" dirty="0" smtClean="0">
                <a:solidFill>
                  <a:schemeClr val="tx2"/>
                </a:solidFill>
              </a:rPr>
              <a:t>NIEM Model Package Description (MPD) Specification</a:t>
            </a:r>
            <a:r>
              <a:rPr lang="en-US" b="1" dirty="0" smtClean="0">
                <a:solidFill>
                  <a:schemeClr val="tx1"/>
                </a:solidFill>
              </a:rPr>
              <a:t>, </a:t>
            </a:r>
            <a:r>
              <a:rPr lang="en-US" dirty="0" smtClean="0">
                <a:solidFill>
                  <a:schemeClr val="tx1"/>
                </a:solidFill>
              </a:rPr>
              <a:t>available at </a:t>
            </a:r>
            <a:r>
              <a:rPr lang="en-US" dirty="0" err="1" smtClean="0">
                <a:solidFill>
                  <a:schemeClr val="tx1"/>
                </a:solidFill>
              </a:rPr>
              <a:t>NIEM.gov</a:t>
            </a:r>
            <a:r>
              <a:rPr lang="en-US" dirty="0" smtClean="0">
                <a:solidFill>
                  <a:schemeClr val="tx1"/>
                </a:solidFill>
              </a:rPr>
              <a:t>/references, lists common IEPD required and optional artifacts.</a:t>
            </a:r>
          </a:p>
        </p:txBody>
      </p:sp>
      <p:sp>
        <p:nvSpPr>
          <p:cNvPr id="34819" name="Title 2"/>
          <p:cNvSpPr>
            <a:spLocks noGrp="1"/>
          </p:cNvSpPr>
          <p:nvPr>
            <p:ph type="title"/>
          </p:nvPr>
        </p:nvSpPr>
        <p:spPr/>
        <p:txBody>
          <a:bodyPr/>
          <a:lstStyle/>
          <a:p>
            <a:r>
              <a:rPr lang="en-US" smtClean="0"/>
              <a:t>Required &amp; Optional IEPD Artifacts</a:t>
            </a:r>
          </a:p>
        </p:txBody>
      </p:sp>
      <p:graphicFrame>
        <p:nvGraphicFramePr>
          <p:cNvPr id="19" name="Table 18"/>
          <p:cNvGraphicFramePr>
            <a:graphicFrameLocks noGrp="1"/>
          </p:cNvGraphicFramePr>
          <p:nvPr>
            <p:extLst>
              <p:ext uri="{D42A27DB-BD31-4B8C-83A1-F6EECF244321}">
                <p14:modId xmlns:p14="http://schemas.microsoft.com/office/powerpoint/2010/main" val="603428867"/>
              </p:ext>
            </p:extLst>
          </p:nvPr>
        </p:nvGraphicFramePr>
        <p:xfrm>
          <a:off x="1018540" y="2082800"/>
          <a:ext cx="7205982" cy="3784599"/>
        </p:xfrm>
        <a:graphic>
          <a:graphicData uri="http://schemas.openxmlformats.org/drawingml/2006/table">
            <a:tbl>
              <a:tblPr/>
              <a:tblGrid>
                <a:gridCol w="2105660"/>
                <a:gridCol w="2550161"/>
                <a:gridCol w="2550161"/>
              </a:tblGrid>
              <a:tr h="523696">
                <a:tc>
                  <a:txBody>
                    <a:bodyPr/>
                    <a:lstStyle/>
                    <a:p>
                      <a:pPr algn="ctr" fontAlgn="t"/>
                      <a:endParaRPr lang="en-US" sz="1600" b="0" i="0" u="none" strike="noStrike" dirty="0">
                        <a:solidFill>
                          <a:schemeClr val="bg1"/>
                        </a:solidFill>
                        <a:latin typeface="Arial"/>
                        <a:cs typeface="Arial"/>
                      </a:endParaRPr>
                    </a:p>
                  </a:txBody>
                  <a:tcPr marL="5508" marR="5508" marT="55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t"/>
                      <a:r>
                        <a:rPr lang="en-US" sz="1600" b="1" i="0" u="none" strike="noStrike" dirty="0">
                          <a:solidFill>
                            <a:srgbClr val="686868"/>
                          </a:solidFill>
                          <a:latin typeface="Arial"/>
                          <a:cs typeface="Arial"/>
                        </a:rPr>
                        <a:t>Required Artifacts</a:t>
                      </a:r>
                    </a:p>
                  </a:txBody>
                  <a:tcPr marL="5508" marR="5508" marT="551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t"/>
                      <a:r>
                        <a:rPr lang="en-US" sz="1600" b="1" i="0" u="none" strike="noStrike" dirty="0" smtClean="0">
                          <a:solidFill>
                            <a:srgbClr val="686868"/>
                          </a:solidFill>
                          <a:latin typeface="Arial"/>
                          <a:cs typeface="Arial"/>
                        </a:rPr>
                        <a:t>Optional Artifacts</a:t>
                      </a:r>
                      <a:endParaRPr lang="en-US" sz="1600" b="1" i="0" u="none" strike="noStrike" dirty="0">
                        <a:solidFill>
                          <a:srgbClr val="686868"/>
                        </a:solidFill>
                        <a:latin typeface="Arial"/>
                        <a:cs typeface="Arial"/>
                      </a:endParaRPr>
                    </a:p>
                  </a:txBody>
                  <a:tcPr marL="5508" marR="5508" marT="551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096133">
                <a:tc>
                  <a:txBody>
                    <a:bodyPr/>
                    <a:lstStyle/>
                    <a:p>
                      <a:pPr algn="ctr" fontAlgn="t"/>
                      <a:r>
                        <a:rPr lang="en-US" sz="1400" b="1" i="0" u="none" strike="noStrike" dirty="0" smtClean="0">
                          <a:solidFill>
                            <a:schemeClr val="bg1"/>
                          </a:solidFill>
                          <a:latin typeface="Arial"/>
                          <a:cs typeface="Arial"/>
                        </a:rPr>
                        <a:t>Exchange</a:t>
                      </a:r>
                      <a:r>
                        <a:rPr lang="en-US" sz="1400" b="1" i="0" u="none" strike="noStrike" baseline="0" dirty="0" smtClean="0">
                          <a:solidFill>
                            <a:schemeClr val="bg1"/>
                          </a:solidFill>
                          <a:latin typeface="Arial"/>
                          <a:cs typeface="Arial"/>
                        </a:rPr>
                        <a:t> Files</a:t>
                      </a:r>
                      <a:endParaRPr lang="en-US" sz="1400" b="1" i="0" u="none" strike="noStrike" dirty="0">
                        <a:solidFill>
                          <a:schemeClr val="bg1"/>
                        </a:solidFill>
                        <a:latin typeface="Arial"/>
                        <a:cs typeface="Arial"/>
                      </a:endParaRP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algn="ctr" fontAlgn="t"/>
                      <a:r>
                        <a:rPr lang="en-US" sz="1400" b="0" i="0" u="none" strike="noStrike" dirty="0" smtClean="0">
                          <a:solidFill>
                            <a:schemeClr val="tx1"/>
                          </a:solidFill>
                          <a:latin typeface="Arial"/>
                          <a:cs typeface="Arial"/>
                        </a:rPr>
                        <a:t>Subset</a:t>
                      </a:r>
                      <a:r>
                        <a:rPr lang="en-US" sz="1400" b="0" i="0" u="none" strike="noStrike" baseline="0" dirty="0" smtClean="0">
                          <a:solidFill>
                            <a:schemeClr val="tx1"/>
                          </a:solidFill>
                          <a:latin typeface="Arial"/>
                          <a:cs typeface="Arial"/>
                        </a:rPr>
                        <a:t> Schema</a:t>
                      </a:r>
                      <a:endParaRPr lang="en-US" sz="1400" b="0" i="0" u="none" strike="noStrike" dirty="0" smtClean="0">
                        <a:solidFill>
                          <a:schemeClr val="tx1"/>
                        </a:solidFill>
                        <a:latin typeface="Arial"/>
                        <a:cs typeface="Arial"/>
                      </a:endParaRPr>
                    </a:p>
                    <a:p>
                      <a:pPr algn="ctr" fontAlgn="t"/>
                      <a:r>
                        <a:rPr lang="en-US" sz="1400" b="0" i="0" u="none" strike="noStrike" dirty="0" smtClean="0">
                          <a:solidFill>
                            <a:schemeClr val="tx1"/>
                          </a:solidFill>
                          <a:latin typeface="Arial"/>
                          <a:cs typeface="Arial"/>
                        </a:rPr>
                        <a:t>Exchange </a:t>
                      </a:r>
                      <a:r>
                        <a:rPr lang="en-US" sz="1400" b="0" i="0" u="none" strike="noStrike" dirty="0">
                          <a:solidFill>
                            <a:schemeClr val="tx1"/>
                          </a:solidFill>
                          <a:latin typeface="Arial"/>
                          <a:cs typeface="Arial"/>
                        </a:rPr>
                        <a:t>Schema</a:t>
                      </a:r>
                    </a:p>
                    <a:p>
                      <a:pPr algn="ctr" fontAlgn="t"/>
                      <a:r>
                        <a:rPr lang="en-US" sz="1400" b="0" i="0" u="none" strike="noStrike" dirty="0">
                          <a:solidFill>
                            <a:schemeClr val="tx1"/>
                          </a:solidFill>
                          <a:latin typeface="Arial"/>
                          <a:cs typeface="Arial"/>
                        </a:rPr>
                        <a:t>Sample  XML </a:t>
                      </a:r>
                      <a:r>
                        <a:rPr lang="en-US" sz="1400" b="0" i="0" u="none" strike="noStrike" dirty="0" smtClean="0">
                          <a:solidFill>
                            <a:schemeClr val="tx1"/>
                          </a:solidFill>
                          <a:latin typeface="Arial"/>
                          <a:cs typeface="Arial"/>
                        </a:rPr>
                        <a:t>Instance</a:t>
                      </a:r>
                    </a:p>
                    <a:p>
                      <a:pPr algn="ctr" fontAlgn="t"/>
                      <a:r>
                        <a:rPr lang="en-US" sz="1400" b="0" i="0" u="none" strike="noStrike" dirty="0" smtClean="0">
                          <a:solidFill>
                            <a:schemeClr val="tx1"/>
                          </a:solidFill>
                          <a:latin typeface="Arial"/>
                          <a:cs typeface="Arial"/>
                        </a:rPr>
                        <a:t>Reference Schema</a:t>
                      </a:r>
                      <a:endParaRPr lang="en-US" sz="1400" b="0" i="0" u="none" strike="noStrike" dirty="0">
                        <a:solidFill>
                          <a:schemeClr val="tx1"/>
                        </a:solidFill>
                        <a:latin typeface="Arial"/>
                        <a:cs typeface="Arial"/>
                      </a:endParaRP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75000"/>
                      </a:schemeClr>
                    </a:solidFill>
                  </a:tcPr>
                </a:tc>
                <a:tc>
                  <a:txBody>
                    <a:bodyPr/>
                    <a:lstStyle/>
                    <a:p>
                      <a:pPr algn="ctr" fontAlgn="t"/>
                      <a:r>
                        <a:rPr lang="en-US" sz="1400" b="0" i="0" u="none" strike="noStrike" dirty="0" smtClean="0">
                          <a:solidFill>
                            <a:schemeClr val="tx1"/>
                          </a:solidFill>
                          <a:latin typeface="Arial"/>
                          <a:cs typeface="Arial"/>
                        </a:rPr>
                        <a:t>Constraint Schema</a:t>
                      </a:r>
                    </a:p>
                    <a:p>
                      <a:pPr algn="ctr" fontAlgn="t"/>
                      <a:r>
                        <a:rPr lang="en-US" sz="1400" b="0" i="0" u="none" strike="noStrike" dirty="0" smtClean="0">
                          <a:solidFill>
                            <a:schemeClr val="tx1"/>
                          </a:solidFill>
                          <a:latin typeface="Arial"/>
                          <a:cs typeface="Arial"/>
                        </a:rPr>
                        <a:t>Extension Schema</a:t>
                      </a:r>
                    </a:p>
                    <a:p>
                      <a:pPr algn="ctr" fontAlgn="t"/>
                      <a:r>
                        <a:rPr lang="en-US" sz="1400" b="0" i="0" u="none" strike="noStrike" dirty="0" err="1" smtClean="0">
                          <a:solidFill>
                            <a:schemeClr val="tx1"/>
                          </a:solidFill>
                          <a:latin typeface="Arial"/>
                          <a:cs typeface="Arial"/>
                        </a:rPr>
                        <a:t>Stylesheet</a:t>
                      </a:r>
                      <a:endParaRPr lang="en-US" sz="1400" b="0" i="0" u="none" strike="noStrike" dirty="0" smtClean="0">
                        <a:solidFill>
                          <a:schemeClr val="tx1"/>
                        </a:solidFill>
                        <a:latin typeface="Arial"/>
                        <a:cs typeface="Arial"/>
                      </a:endParaRPr>
                    </a:p>
                    <a:p>
                      <a:pPr algn="ctr" fontAlgn="t"/>
                      <a:r>
                        <a:rPr lang="en-US" sz="1400" b="0" i="0" u="none" strike="noStrike" dirty="0" smtClean="0">
                          <a:solidFill>
                            <a:schemeClr val="tx1"/>
                          </a:solidFill>
                          <a:latin typeface="Arial"/>
                          <a:cs typeface="Arial"/>
                        </a:rPr>
                        <a:t>Wantlist</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75000"/>
                      </a:schemeClr>
                    </a:solidFill>
                  </a:tcPr>
                </a:tc>
              </a:tr>
              <a:tr h="1096133">
                <a:tc>
                  <a:txBody>
                    <a:bodyPr/>
                    <a:lstStyle/>
                    <a:p>
                      <a:pPr algn="ctr" fontAlgn="t"/>
                      <a:r>
                        <a:rPr lang="en-US" sz="1400" b="1" i="0" u="none" strike="noStrike" dirty="0" smtClean="0">
                          <a:solidFill>
                            <a:schemeClr val="bg1"/>
                          </a:solidFill>
                          <a:latin typeface="Arial"/>
                          <a:cs typeface="Arial"/>
                        </a:rPr>
                        <a:t>Models</a:t>
                      </a:r>
                      <a:endParaRPr lang="en-US" sz="1400" b="1" i="0" u="none" strike="noStrike" dirty="0">
                        <a:solidFill>
                          <a:schemeClr val="bg1"/>
                        </a:solidFill>
                        <a:latin typeface="Arial"/>
                        <a:cs typeface="Arial"/>
                      </a:endParaRP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algn="ctr" fontAlgn="t"/>
                      <a:r>
                        <a:rPr lang="en-US" sz="1400" b="0" i="0" u="none" strike="noStrike" dirty="0">
                          <a:solidFill>
                            <a:schemeClr val="tx1"/>
                          </a:solidFill>
                          <a:latin typeface="Arial"/>
                          <a:cs typeface="Arial"/>
                        </a:rPr>
                        <a:t>None Required</a:t>
                      </a: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85000"/>
                      </a:schemeClr>
                    </a:solidFill>
                  </a:tcPr>
                </a:tc>
                <a:tc>
                  <a:txBody>
                    <a:bodyPr/>
                    <a:lstStyle/>
                    <a:p>
                      <a:pPr algn="ctr" fontAlgn="t"/>
                      <a:r>
                        <a:rPr lang="en-US" sz="1400" b="0" i="0" u="none" strike="noStrike" dirty="0" smtClean="0">
                          <a:solidFill>
                            <a:schemeClr val="tx1"/>
                          </a:solidFill>
                          <a:latin typeface="Arial"/>
                          <a:cs typeface="Arial"/>
                        </a:rPr>
                        <a:t>Exchange Content Model</a:t>
                      </a:r>
                    </a:p>
                    <a:p>
                      <a:pPr algn="ctr" fontAlgn="t"/>
                      <a:r>
                        <a:rPr lang="en-US" sz="1400" b="0" i="0" u="none" strike="noStrike" dirty="0" smtClean="0">
                          <a:solidFill>
                            <a:schemeClr val="tx1"/>
                          </a:solidFill>
                          <a:latin typeface="Arial"/>
                          <a:cs typeface="Arial"/>
                        </a:rPr>
                        <a:t>Use Case Diagram</a:t>
                      </a:r>
                    </a:p>
                    <a:p>
                      <a:pPr algn="ctr" fontAlgn="t"/>
                      <a:r>
                        <a:rPr lang="en-US" sz="1400" b="0" i="0" u="none" strike="noStrike" dirty="0" smtClean="0">
                          <a:solidFill>
                            <a:schemeClr val="tx1"/>
                          </a:solidFill>
                          <a:latin typeface="Arial"/>
                          <a:cs typeface="Arial"/>
                        </a:rPr>
                        <a:t>Business Process Diagram</a:t>
                      </a:r>
                    </a:p>
                    <a:p>
                      <a:pPr algn="ctr" fontAlgn="t"/>
                      <a:r>
                        <a:rPr lang="en-US" sz="1400" b="0" i="0" u="none" strike="noStrike" dirty="0" smtClean="0">
                          <a:solidFill>
                            <a:schemeClr val="tx1"/>
                          </a:solidFill>
                          <a:latin typeface="Arial"/>
                          <a:cs typeface="Arial"/>
                        </a:rPr>
                        <a:t>Sequence Diagram</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12700" cap="flat" cmpd="sng" algn="ctr">
                      <a:solidFill>
                        <a:srgbClr val="D9D9D9"/>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85000"/>
                      </a:schemeClr>
                    </a:solidFill>
                  </a:tcPr>
                </a:tc>
              </a:tr>
              <a:tr h="1068637">
                <a:tc>
                  <a:txBody>
                    <a:bodyPr/>
                    <a:lstStyle/>
                    <a:p>
                      <a:pPr algn="ctr" fontAlgn="t"/>
                      <a:r>
                        <a:rPr lang="en-US" sz="1400" b="1" i="0" u="none" strike="noStrike" dirty="0">
                          <a:solidFill>
                            <a:schemeClr val="bg1"/>
                          </a:solidFill>
                          <a:latin typeface="Arial"/>
                          <a:cs typeface="Arial"/>
                        </a:rPr>
                        <a:t>Documentation</a:t>
                      </a: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algn="ctr" fontAlgn="t"/>
                      <a:r>
                        <a:rPr lang="en-US" sz="1400" b="0" i="0" u="none" strike="noStrike" dirty="0">
                          <a:solidFill>
                            <a:schemeClr val="tx1"/>
                          </a:solidFill>
                          <a:latin typeface="Arial"/>
                          <a:cs typeface="Arial"/>
                        </a:rPr>
                        <a:t>Master Document</a:t>
                      </a:r>
                    </a:p>
                    <a:p>
                      <a:pPr algn="ctr" fontAlgn="t"/>
                      <a:r>
                        <a:rPr lang="en-US" sz="1400" b="0" i="0" u="none" strike="noStrike" dirty="0">
                          <a:solidFill>
                            <a:schemeClr val="tx1"/>
                          </a:solidFill>
                          <a:latin typeface="Arial"/>
                          <a:cs typeface="Arial"/>
                        </a:rPr>
                        <a:t>Change Log</a:t>
                      </a:r>
                    </a:p>
                    <a:p>
                      <a:pPr algn="ctr" fontAlgn="t"/>
                      <a:r>
                        <a:rPr lang="en-US" sz="1400" b="0" i="0" u="none" strike="noStrike" dirty="0">
                          <a:solidFill>
                            <a:schemeClr val="tx1"/>
                          </a:solidFill>
                          <a:latin typeface="Arial"/>
                          <a:cs typeface="Arial"/>
                        </a:rPr>
                        <a:t>Catalog</a:t>
                      </a: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solidFill>
                      <a:schemeClr val="tx2">
                        <a:lumMod val="20000"/>
                        <a:lumOff val="80000"/>
                      </a:schemeClr>
                    </a:solidFill>
                  </a:tcPr>
                </a:tc>
                <a:tc>
                  <a:txBody>
                    <a:bodyPr/>
                    <a:lstStyle/>
                    <a:p>
                      <a:pPr algn="ctr" fontAlgn="t"/>
                      <a:r>
                        <a:rPr lang="en-US" sz="1400" b="0" i="0" u="none" strike="noStrike" dirty="0">
                          <a:solidFill>
                            <a:schemeClr val="tx1"/>
                          </a:solidFill>
                          <a:latin typeface="Arial"/>
                          <a:cs typeface="Arial"/>
                        </a:rPr>
                        <a:t>Business Rules</a:t>
                      </a:r>
                    </a:p>
                    <a:p>
                      <a:pPr algn="ctr" fontAlgn="t"/>
                      <a:r>
                        <a:rPr lang="en-US" sz="1400" b="0" i="0" u="none" strike="noStrike" dirty="0">
                          <a:solidFill>
                            <a:schemeClr val="tx1"/>
                          </a:solidFill>
                          <a:latin typeface="Arial"/>
                          <a:cs typeface="Arial"/>
                        </a:rPr>
                        <a:t>Business Requirements</a:t>
                      </a:r>
                    </a:p>
                    <a:p>
                      <a:pPr algn="ctr" fontAlgn="t"/>
                      <a:r>
                        <a:rPr lang="en-US" sz="1400" b="0" i="0" u="none" strike="noStrike" dirty="0">
                          <a:solidFill>
                            <a:schemeClr val="tx1"/>
                          </a:solidFill>
                          <a:latin typeface="Arial"/>
                          <a:cs typeface="Arial"/>
                        </a:rPr>
                        <a:t>Mapping Document</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solidFill>
                      <a:schemeClr val="bg1">
                        <a:lumMod val="75000"/>
                      </a:schemeClr>
                    </a:solidFill>
                  </a:tcPr>
                </a:tc>
              </a:tr>
            </a:tbl>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14</a:t>
            </a:fld>
            <a:endParaRPr lang="en-US" dirty="0"/>
          </a:p>
        </p:txBody>
      </p:sp>
      <p:grpSp>
        <p:nvGrpSpPr>
          <p:cNvPr id="6" name="Group 5"/>
          <p:cNvGrpSpPr/>
          <p:nvPr/>
        </p:nvGrpSpPr>
        <p:grpSpPr>
          <a:xfrm>
            <a:off x="7407343" y="730894"/>
            <a:ext cx="1235427" cy="143483"/>
            <a:chOff x="3462929" y="4029126"/>
            <a:chExt cx="1696889" cy="197077"/>
          </a:xfrm>
        </p:grpSpPr>
        <p:cxnSp>
          <p:nvCxnSpPr>
            <p:cNvPr id="7" name="Straight Connector 6"/>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Content Placeholder 1"/>
          <p:cNvSpPr>
            <a:spLocks noGrp="1"/>
          </p:cNvSpPr>
          <p:nvPr>
            <p:ph idx="1"/>
          </p:nvPr>
        </p:nvSpPr>
        <p:spPr/>
        <p:txBody>
          <a:bodyPr>
            <a:normAutofit/>
          </a:bodyPr>
          <a:lstStyle/>
          <a:p>
            <a:pPr marL="0" indent="1588">
              <a:buFont typeface="Wingdings" pitchFamily="2" charset="2"/>
              <a:buNone/>
            </a:pPr>
            <a:r>
              <a:rPr lang="en-US" dirty="0" smtClean="0">
                <a:solidFill>
                  <a:schemeClr val="tx1"/>
                </a:solidFill>
              </a:rPr>
              <a:t>Document-based artifacts are required to provide context and discoverability of the IEPD</a:t>
            </a:r>
          </a:p>
        </p:txBody>
      </p:sp>
      <p:sp>
        <p:nvSpPr>
          <p:cNvPr id="35843" name="Title 2"/>
          <p:cNvSpPr>
            <a:spLocks noGrp="1"/>
          </p:cNvSpPr>
          <p:nvPr>
            <p:ph type="title"/>
          </p:nvPr>
        </p:nvSpPr>
        <p:spPr/>
        <p:txBody>
          <a:bodyPr/>
          <a:lstStyle/>
          <a:p>
            <a:r>
              <a:rPr lang="en-US" smtClean="0"/>
              <a:t>Document-Based IEPD Artifacts</a:t>
            </a:r>
          </a:p>
        </p:txBody>
      </p:sp>
      <p:sp>
        <p:nvSpPr>
          <p:cNvPr id="16" name="Rounded Rectangle 15"/>
          <p:cNvSpPr/>
          <p:nvPr/>
        </p:nvSpPr>
        <p:spPr bwMode="auto">
          <a:xfrm>
            <a:off x="517769" y="1917699"/>
            <a:ext cx="8067431" cy="1276839"/>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lstStyle/>
          <a:p>
            <a:pPr>
              <a:lnSpc>
                <a:spcPct val="90000"/>
              </a:lnSpc>
              <a:defRPr/>
            </a:pPr>
            <a:r>
              <a:rPr lang="en-US" b="1" spc="-50" dirty="0">
                <a:solidFill>
                  <a:srgbClr val="304776"/>
                </a:solidFill>
                <a:latin typeface="+mj-lt"/>
                <a:cs typeface="Arial"/>
              </a:rPr>
              <a:t>Master Document</a:t>
            </a:r>
          </a:p>
        </p:txBody>
      </p:sp>
      <p:sp>
        <p:nvSpPr>
          <p:cNvPr id="17" name="Rounded Rectangle 16"/>
          <p:cNvSpPr/>
          <p:nvPr/>
        </p:nvSpPr>
        <p:spPr bwMode="auto">
          <a:xfrm>
            <a:off x="2859718" y="2000917"/>
            <a:ext cx="5635984" cy="1113692"/>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fontAlgn="auto">
              <a:spcBef>
                <a:spcPts val="0"/>
              </a:spcBef>
              <a:spcAft>
                <a:spcPts val="0"/>
              </a:spcAft>
              <a:defRPr/>
            </a:pPr>
            <a:r>
              <a:rPr lang="en-US" sz="1600" dirty="0" smtClean="0">
                <a:solidFill>
                  <a:srgbClr val="7F7F7F"/>
                </a:solidFill>
                <a:latin typeface="+mj-lt"/>
                <a:cs typeface="Arial"/>
              </a:rPr>
              <a:t>The IEPD Master Document captures all of the business and functional aspects of the exchange. You can also find detailed information about the exchange, including the IEPD artifacts</a:t>
            </a:r>
            <a:endParaRPr lang="en-US" sz="1600" dirty="0">
              <a:solidFill>
                <a:srgbClr val="7F7F7F"/>
              </a:solidFill>
              <a:latin typeface="+mj-lt"/>
              <a:cs typeface="Arial"/>
            </a:endParaRPr>
          </a:p>
        </p:txBody>
      </p:sp>
      <p:sp>
        <p:nvSpPr>
          <p:cNvPr id="25" name="Rounded Rectangle 24"/>
          <p:cNvSpPr/>
          <p:nvPr/>
        </p:nvSpPr>
        <p:spPr bwMode="auto">
          <a:xfrm>
            <a:off x="556846" y="3302001"/>
            <a:ext cx="8028355" cy="996461"/>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lstStyle/>
          <a:p>
            <a:pPr>
              <a:lnSpc>
                <a:spcPct val="90000"/>
              </a:lnSpc>
              <a:defRPr/>
            </a:pPr>
            <a:r>
              <a:rPr lang="en-US" b="1" spc="-50" dirty="0">
                <a:solidFill>
                  <a:srgbClr val="304776"/>
                </a:solidFill>
                <a:latin typeface="+mj-lt"/>
                <a:cs typeface="Arial"/>
              </a:rPr>
              <a:t>Change Log</a:t>
            </a:r>
          </a:p>
        </p:txBody>
      </p:sp>
      <p:sp>
        <p:nvSpPr>
          <p:cNvPr id="26" name="Rounded Rectangle 25"/>
          <p:cNvSpPr/>
          <p:nvPr/>
        </p:nvSpPr>
        <p:spPr bwMode="auto">
          <a:xfrm>
            <a:off x="2859718" y="3374209"/>
            <a:ext cx="5632704" cy="84482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fontAlgn="auto">
              <a:spcBef>
                <a:spcPts val="0"/>
              </a:spcBef>
              <a:spcAft>
                <a:spcPts val="0"/>
              </a:spcAft>
              <a:defRPr/>
            </a:pPr>
            <a:r>
              <a:rPr lang="en-US" sz="1600" dirty="0" smtClean="0">
                <a:solidFill>
                  <a:srgbClr val="7F7F7F"/>
                </a:solidFill>
                <a:latin typeface="+mj-lt"/>
                <a:cs typeface="Arial"/>
              </a:rPr>
              <a:t>The IEPD Change Log records updates made to the IEPD. The IEPD metadata is stored in the catalog file. </a:t>
            </a:r>
            <a:endParaRPr lang="en-US" sz="1600" dirty="0">
              <a:solidFill>
                <a:srgbClr val="7F7F7F"/>
              </a:solidFill>
              <a:latin typeface="+mj-lt"/>
              <a:cs typeface="Arial"/>
            </a:endParaRPr>
          </a:p>
        </p:txBody>
      </p:sp>
      <p:sp>
        <p:nvSpPr>
          <p:cNvPr id="31" name="Rounded Rectangle 30"/>
          <p:cNvSpPr/>
          <p:nvPr/>
        </p:nvSpPr>
        <p:spPr bwMode="auto">
          <a:xfrm>
            <a:off x="566615" y="4366847"/>
            <a:ext cx="8018585" cy="1589454"/>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lstStyle/>
          <a:p>
            <a:pPr>
              <a:lnSpc>
                <a:spcPct val="90000"/>
              </a:lnSpc>
              <a:defRPr/>
            </a:pPr>
            <a:r>
              <a:rPr lang="en-US" b="1" spc="-50" dirty="0">
                <a:solidFill>
                  <a:srgbClr val="304776"/>
                </a:solidFill>
                <a:latin typeface="+mj-lt"/>
                <a:cs typeface="Arial"/>
              </a:rPr>
              <a:t>Catalog</a:t>
            </a:r>
          </a:p>
        </p:txBody>
      </p:sp>
      <p:sp>
        <p:nvSpPr>
          <p:cNvPr id="32" name="Rounded Rectangle 31"/>
          <p:cNvSpPr/>
          <p:nvPr/>
        </p:nvSpPr>
        <p:spPr bwMode="auto">
          <a:xfrm>
            <a:off x="2859718" y="4454768"/>
            <a:ext cx="5632704" cy="1416539"/>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fontAlgn="auto">
              <a:spcBef>
                <a:spcPts val="0"/>
              </a:spcBef>
              <a:spcAft>
                <a:spcPts val="0"/>
              </a:spcAft>
              <a:defRPr/>
            </a:pPr>
            <a:r>
              <a:rPr lang="en-US" sz="1600" dirty="0" smtClean="0">
                <a:solidFill>
                  <a:srgbClr val="7F7F7F"/>
                </a:solidFill>
                <a:latin typeface="+mj-lt"/>
                <a:cs typeface="Arial"/>
              </a:rPr>
              <a:t>The IEPD catalog identifies every artifact, its relative path name, file type, and purpose. This enables a machine to find every artifact regardless of its location within an MPD, specifically an IEPD, and know exactly what it is used for, and therefore, how to process it</a:t>
            </a:r>
            <a:endParaRPr lang="en-US" sz="1600" dirty="0">
              <a:solidFill>
                <a:srgbClr val="7F7F7F"/>
              </a:solidFill>
              <a:latin typeface="+mj-lt"/>
              <a:cs typeface="Arial"/>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15</a:t>
            </a:fld>
            <a:endParaRPr lang="en-US" dirty="0"/>
          </a:p>
        </p:txBody>
      </p:sp>
      <p:grpSp>
        <p:nvGrpSpPr>
          <p:cNvPr id="14" name="Group 13"/>
          <p:cNvGrpSpPr/>
          <p:nvPr/>
        </p:nvGrpSpPr>
        <p:grpSpPr>
          <a:xfrm>
            <a:off x="7407343" y="730894"/>
            <a:ext cx="1235427" cy="143483"/>
            <a:chOff x="3462929" y="4029126"/>
            <a:chExt cx="1696889" cy="197077"/>
          </a:xfrm>
        </p:grpSpPr>
        <p:cxnSp>
          <p:nvCxnSpPr>
            <p:cNvPr id="15" name="Straight Connector 14"/>
            <p:cNvCxnSpPr>
              <a:endCxn id="2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ln/>
        </p:spPr>
        <p:txBody>
          <a:bodyPr>
            <a:normAutofit fontScale="90000"/>
          </a:bodyPr>
          <a:lstStyle/>
          <a:p>
            <a:pPr eaLnBrk="1" hangingPunct="1"/>
            <a:r>
              <a:rPr lang="en-US" dirty="0" smtClean="0">
                <a:latin typeface="Arial" charset="0"/>
              </a:rPr>
              <a:t>Module 2.2: </a:t>
            </a:r>
            <a:r>
              <a:rPr lang="en-US" b="0" dirty="0" smtClean="0">
                <a:latin typeface="Arial" charset="0"/>
              </a:rPr>
              <a:t>IEPD Master Document, Change Log, Catalog</a:t>
            </a:r>
            <a:endParaRPr lang="en-US" b="0" dirty="0">
              <a:latin typeface="Arial" charset="0"/>
            </a:endParaRPr>
          </a:p>
        </p:txBody>
      </p:sp>
      <p:sp>
        <p:nvSpPr>
          <p:cNvPr id="9" name="Content Placeholder 2"/>
          <p:cNvSpPr txBox="1">
            <a:spLocks/>
          </p:cNvSpPr>
          <p:nvPr/>
        </p:nvSpPr>
        <p:spPr>
          <a:xfrm>
            <a:off x="324069" y="1439592"/>
            <a:ext cx="8362731" cy="345166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you’ll be able to:</a:t>
            </a:r>
          </a:p>
          <a:p>
            <a:pPr marL="0" lvl="1" indent="0">
              <a:spcBef>
                <a:spcPts val="1680"/>
              </a:spcBef>
              <a:spcAft>
                <a:spcPts val="0"/>
              </a:spcAft>
              <a:buClr>
                <a:schemeClr val="tx1"/>
              </a:buClr>
              <a:buNone/>
              <a:defRPr/>
            </a:pPr>
            <a:r>
              <a:rPr lang="en-US" dirty="0">
                <a:solidFill>
                  <a:schemeClr val="tx1"/>
                </a:solidFill>
              </a:rPr>
              <a:t>Define what the IEPD Master Document is</a:t>
            </a:r>
          </a:p>
          <a:p>
            <a:pPr marL="0" lvl="1" indent="0">
              <a:spcBef>
                <a:spcPts val="1680"/>
              </a:spcBef>
              <a:spcAft>
                <a:spcPts val="0"/>
              </a:spcAft>
              <a:buClr>
                <a:schemeClr val="tx1"/>
              </a:buClr>
              <a:buNone/>
              <a:defRPr/>
            </a:pPr>
            <a:r>
              <a:rPr lang="en-US" dirty="0">
                <a:solidFill>
                  <a:schemeClr val="tx1"/>
                </a:solidFill>
              </a:rPr>
              <a:t>Understand how to create an IEPD Master Document</a:t>
            </a:r>
          </a:p>
          <a:p>
            <a:pPr marL="0" lvl="1" indent="0">
              <a:spcBef>
                <a:spcPts val="1680"/>
              </a:spcBef>
              <a:spcAft>
                <a:spcPts val="0"/>
              </a:spcAft>
              <a:buClr>
                <a:schemeClr val="tx1"/>
              </a:buClr>
              <a:buNone/>
              <a:defRPr/>
            </a:pPr>
            <a:r>
              <a:rPr lang="en-US" dirty="0">
                <a:solidFill>
                  <a:schemeClr val="tx1"/>
                </a:solidFill>
              </a:rPr>
              <a:t>Define the IEPD Change Log</a:t>
            </a:r>
          </a:p>
          <a:p>
            <a:pPr marL="0" lvl="1" indent="0">
              <a:spcBef>
                <a:spcPts val="1680"/>
              </a:spcBef>
              <a:spcAft>
                <a:spcPts val="0"/>
              </a:spcAft>
              <a:buClr>
                <a:schemeClr val="tx1"/>
              </a:buClr>
              <a:buNone/>
              <a:defRPr/>
            </a:pPr>
            <a:r>
              <a:rPr lang="en-US" dirty="0">
                <a:solidFill>
                  <a:schemeClr val="tx1"/>
                </a:solidFill>
              </a:rPr>
              <a:t>Define the IEPD Catalog</a:t>
            </a:r>
          </a:p>
        </p:txBody>
      </p:sp>
      <p:cxnSp>
        <p:nvCxnSpPr>
          <p:cNvPr id="10" name="Straight Connector 9"/>
          <p:cNvCxnSpPr/>
          <p:nvPr/>
        </p:nvCxnSpPr>
        <p:spPr>
          <a:xfrm>
            <a:off x="444188" y="266404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16</a:t>
            </a:fld>
            <a:endParaRPr lang="en-US" dirty="0"/>
          </a:p>
        </p:txBody>
      </p:sp>
      <p:grpSp>
        <p:nvGrpSpPr>
          <p:cNvPr id="7" name="Group 6"/>
          <p:cNvGrpSpPr/>
          <p:nvPr/>
        </p:nvGrpSpPr>
        <p:grpSpPr>
          <a:xfrm>
            <a:off x="7407343" y="730894"/>
            <a:ext cx="1235427" cy="143483"/>
            <a:chOff x="3462929" y="4029126"/>
            <a:chExt cx="1696889" cy="197077"/>
          </a:xfrm>
        </p:grpSpPr>
        <p:cxnSp>
          <p:nvCxnSpPr>
            <p:cNvPr id="8" name="Straight Connector 7"/>
            <p:cNvCxnSpPr>
              <a:endCxn id="1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7" name="Straight Connector 16"/>
          <p:cNvCxnSpPr/>
          <p:nvPr/>
        </p:nvCxnSpPr>
        <p:spPr>
          <a:xfrm>
            <a:off x="444188" y="31811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44188" y="369818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962397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2"/>
          <p:cNvSpPr>
            <a:spLocks noGrp="1"/>
          </p:cNvSpPr>
          <p:nvPr>
            <p:ph type="title"/>
          </p:nvPr>
        </p:nvSpPr>
        <p:spPr/>
        <p:txBody>
          <a:bodyPr/>
          <a:lstStyle/>
          <a:p>
            <a:r>
              <a:rPr lang="en-US" dirty="0" smtClean="0"/>
              <a:t>What is an IEPD Master Document?</a:t>
            </a:r>
          </a:p>
        </p:txBody>
      </p:sp>
      <p:sp>
        <p:nvSpPr>
          <p:cNvPr id="15" name="Rounded Rectangle 14"/>
          <p:cNvSpPr/>
          <p:nvPr/>
        </p:nvSpPr>
        <p:spPr bwMode="auto">
          <a:xfrm>
            <a:off x="1946947" y="3022600"/>
            <a:ext cx="5212004" cy="2552700"/>
          </a:xfrm>
          <a:prstGeom prst="roundRect">
            <a:avLst>
              <a:gd name="adj" fmla="val 10926"/>
            </a:avLst>
          </a:prstGeom>
          <a:noFill/>
          <a:ln>
            <a:no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endParaRPr lang="en-US" sz="1600" spc="-50" dirty="0">
              <a:solidFill>
                <a:srgbClr val="686868"/>
              </a:solidFill>
              <a:latin typeface="+mj-lt"/>
              <a:cs typeface="Arial"/>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17</a:t>
            </a:fld>
            <a:endParaRPr lang="en-US" dirty="0"/>
          </a:p>
        </p:txBody>
      </p:sp>
      <p:sp>
        <p:nvSpPr>
          <p:cNvPr id="12" name="Content Placeholder 1"/>
          <p:cNvSpPr>
            <a:spLocks noGrp="1"/>
          </p:cNvSpPr>
          <p:nvPr>
            <p:ph idx="1"/>
          </p:nvPr>
        </p:nvSpPr>
        <p:spPr>
          <a:xfrm>
            <a:off x="324070" y="1122947"/>
            <a:ext cx="7992848" cy="4489424"/>
          </a:xfrm>
        </p:spPr>
        <p:txBody>
          <a:bodyPr>
            <a:normAutofit/>
          </a:bodyPr>
          <a:lstStyle/>
          <a:p>
            <a:pPr>
              <a:spcAft>
                <a:spcPct val="0"/>
              </a:spcAft>
            </a:pPr>
            <a:r>
              <a:rPr lang="en-US" sz="2400" b="1" dirty="0">
                <a:solidFill>
                  <a:srgbClr val="1F497D"/>
                </a:solidFill>
                <a:latin typeface="Arial" charset="0"/>
              </a:rPr>
              <a:t>A master document that contains detailed business and technical information about an information exchange</a:t>
            </a:r>
          </a:p>
          <a:p>
            <a:pPr marL="342900" indent="-342900">
              <a:spcBef>
                <a:spcPts val="1638"/>
              </a:spcBef>
              <a:spcAft>
                <a:spcPct val="0"/>
              </a:spcAft>
              <a:buClr>
                <a:srgbClr val="646769"/>
              </a:buClr>
              <a:buFont typeface="+mj-lt"/>
              <a:buAutoNum type="alphaUcPeriod"/>
            </a:pPr>
            <a:r>
              <a:rPr lang="en-US" sz="1600" dirty="0">
                <a:solidFill>
                  <a:srgbClr val="666869"/>
                </a:solidFill>
                <a:latin typeface="Arial" charset="0"/>
              </a:rPr>
              <a:t>Used to provide an overview of an information exchange and explain the design decisions that were made in the development of the information exchange</a:t>
            </a:r>
          </a:p>
          <a:p>
            <a:pPr marL="342900" indent="-342900">
              <a:spcBef>
                <a:spcPts val="1638"/>
              </a:spcBef>
              <a:spcAft>
                <a:spcPct val="0"/>
              </a:spcAft>
              <a:buClr>
                <a:srgbClr val="646769"/>
              </a:buClr>
              <a:buFont typeface="+mj-lt"/>
              <a:buAutoNum type="alphaUcPeriod"/>
            </a:pPr>
            <a:r>
              <a:rPr lang="en-US" sz="1600" dirty="0">
                <a:solidFill>
                  <a:srgbClr val="666869"/>
                </a:solidFill>
                <a:latin typeface="Arial" charset="0"/>
              </a:rPr>
              <a:t>Provides human-readable context for an exchange</a:t>
            </a:r>
          </a:p>
          <a:p>
            <a:pPr marL="342900" indent="-342900">
              <a:spcBef>
                <a:spcPts val="1638"/>
              </a:spcBef>
              <a:spcAft>
                <a:spcPct val="0"/>
              </a:spcAft>
              <a:buClr>
                <a:srgbClr val="646769"/>
              </a:buClr>
              <a:buFont typeface="+mj-lt"/>
              <a:buAutoNum type="alphaUcPeriod"/>
            </a:pPr>
            <a:r>
              <a:rPr lang="en-US" sz="1600" dirty="0">
                <a:solidFill>
                  <a:srgbClr val="666869"/>
                </a:solidFill>
                <a:latin typeface="Arial" charset="0"/>
              </a:rPr>
              <a:t>Divided into sections for each of the different areas that describe an information exchange (use cases, requirements, exchange content model, etc.)</a:t>
            </a:r>
          </a:p>
          <a:p>
            <a:pPr marL="342900" indent="-342900">
              <a:spcBef>
                <a:spcPts val="1638"/>
              </a:spcBef>
              <a:spcAft>
                <a:spcPct val="0"/>
              </a:spcAft>
              <a:buClr>
                <a:srgbClr val="646769"/>
              </a:buClr>
              <a:buFont typeface="+mj-lt"/>
              <a:buAutoNum type="alphaUcPeriod"/>
            </a:pPr>
            <a:r>
              <a:rPr lang="en-US" sz="1600" dirty="0">
                <a:solidFill>
                  <a:srgbClr val="666869"/>
                </a:solidFill>
                <a:latin typeface="Arial" charset="0"/>
              </a:rPr>
              <a:t>Developed throughout the course of the IEPD </a:t>
            </a:r>
            <a:r>
              <a:rPr lang="en-US" sz="1600" dirty="0" smtClean="0">
                <a:solidFill>
                  <a:srgbClr val="666869"/>
                </a:solidFill>
                <a:latin typeface="Arial" charset="0"/>
              </a:rPr>
              <a:t>Lifecycle</a:t>
            </a:r>
            <a:endParaRPr lang="en-US" sz="1600" dirty="0">
              <a:solidFill>
                <a:srgbClr val="666869"/>
              </a:solidFill>
              <a:latin typeface="Arial" charset="0"/>
            </a:endParaRPr>
          </a:p>
        </p:txBody>
      </p:sp>
      <p:grpSp>
        <p:nvGrpSpPr>
          <p:cNvPr id="13" name="Group 12"/>
          <p:cNvGrpSpPr/>
          <p:nvPr/>
        </p:nvGrpSpPr>
        <p:grpSpPr>
          <a:xfrm>
            <a:off x="7407343" y="730894"/>
            <a:ext cx="1235427" cy="143483"/>
            <a:chOff x="3462929" y="4029126"/>
            <a:chExt cx="1696889" cy="197077"/>
          </a:xfrm>
        </p:grpSpPr>
        <p:cxnSp>
          <p:nvCxnSpPr>
            <p:cNvPr id="17" name="Straight Connector 16"/>
            <p:cNvCxnSpPr>
              <a:endCxn id="2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3977529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Content Placeholder 1"/>
          <p:cNvSpPr>
            <a:spLocks noGrp="1"/>
          </p:cNvSpPr>
          <p:nvPr>
            <p:ph idx="1"/>
          </p:nvPr>
        </p:nvSpPr>
        <p:spPr/>
        <p:txBody>
          <a:bodyPr/>
          <a:lstStyle/>
          <a:p>
            <a:pPr marL="342900" indent="-342900">
              <a:buClr>
                <a:schemeClr val="tx1"/>
              </a:buClr>
              <a:buFont typeface="Arial"/>
              <a:buChar char="•"/>
            </a:pPr>
            <a:r>
              <a:rPr lang="en-US" sz="2000" dirty="0" smtClean="0">
                <a:solidFill>
                  <a:srgbClr val="686868"/>
                </a:solidFill>
              </a:rPr>
              <a:t>As a starting point, logically organize the master document in chronological order of the development artifacts</a:t>
            </a:r>
          </a:p>
          <a:p>
            <a:pPr marL="342900" indent="-342900">
              <a:buClr>
                <a:schemeClr val="tx1"/>
              </a:buClr>
              <a:buFont typeface="Arial"/>
              <a:buChar char="•"/>
            </a:pPr>
            <a:r>
              <a:rPr lang="en-US" sz="2000" dirty="0" smtClean="0">
                <a:solidFill>
                  <a:srgbClr val="686868"/>
                </a:solidFill>
              </a:rPr>
              <a:t>Existing IEPD master documents can be used as a general guide</a:t>
            </a:r>
          </a:p>
          <a:p>
            <a:pPr marL="342900" indent="-342900">
              <a:buClr>
                <a:schemeClr val="tx1"/>
              </a:buClr>
              <a:buFont typeface="Arial"/>
              <a:buChar char="•"/>
            </a:pPr>
            <a:r>
              <a:rPr lang="en-US" sz="2000" dirty="0" smtClean="0">
                <a:solidFill>
                  <a:srgbClr val="686868"/>
                </a:solidFill>
              </a:rPr>
              <a:t>Some organizations have specific requirements concerning the IEPD master document</a:t>
            </a:r>
          </a:p>
          <a:p>
            <a:pPr marL="342900" indent="-342900">
              <a:buClr>
                <a:schemeClr val="tx1"/>
              </a:buClr>
              <a:buFont typeface="Arial"/>
              <a:buChar char="•"/>
            </a:pPr>
            <a:r>
              <a:rPr lang="en-US" sz="2000" dirty="0" smtClean="0">
                <a:solidFill>
                  <a:srgbClr val="686868"/>
                </a:solidFill>
              </a:rPr>
              <a:t>Generally includes all models and documentation artifacts included in an IEPD but </a:t>
            </a:r>
            <a:r>
              <a:rPr lang="en-US" sz="2000" b="1" dirty="0" smtClean="0">
                <a:solidFill>
                  <a:schemeClr val="tx2"/>
                </a:solidFill>
              </a:rPr>
              <a:t>no</a:t>
            </a:r>
            <a:r>
              <a:rPr lang="en-US" sz="2000" dirty="0" smtClean="0">
                <a:solidFill>
                  <a:srgbClr val="686868"/>
                </a:solidFill>
              </a:rPr>
              <a:t> exchange files or XML code</a:t>
            </a:r>
          </a:p>
        </p:txBody>
      </p:sp>
      <p:sp>
        <p:nvSpPr>
          <p:cNvPr id="37891" name="Title 2"/>
          <p:cNvSpPr>
            <a:spLocks noGrp="1"/>
          </p:cNvSpPr>
          <p:nvPr>
            <p:ph type="title"/>
          </p:nvPr>
        </p:nvSpPr>
        <p:spPr>
          <a:xfrm>
            <a:off x="255754" y="156780"/>
            <a:ext cx="6646041" cy="472966"/>
          </a:xfrm>
        </p:spPr>
        <p:txBody>
          <a:bodyPr>
            <a:normAutofit fontScale="90000"/>
          </a:bodyPr>
          <a:lstStyle/>
          <a:p>
            <a:r>
              <a:rPr lang="en-US" dirty="0" smtClean="0"/>
              <a:t>Creation of an IEPD Master Document</a:t>
            </a:r>
          </a:p>
        </p:txBody>
      </p:sp>
      <p:pic>
        <p:nvPicPr>
          <p:cNvPr id="3" name="Picture 2" descr="IEPD_master_documen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300" y="3644900"/>
            <a:ext cx="5169064" cy="2109075"/>
          </a:xfrm>
          <a:prstGeom prst="rect">
            <a:avLst/>
          </a:prstGeom>
        </p:spPr>
      </p:pic>
      <p:sp>
        <p:nvSpPr>
          <p:cNvPr id="4" name="Slide Number Placeholder 3"/>
          <p:cNvSpPr>
            <a:spLocks noGrp="1"/>
          </p:cNvSpPr>
          <p:nvPr>
            <p:ph type="sldNum" sz="quarter" idx="4"/>
          </p:nvPr>
        </p:nvSpPr>
        <p:spPr/>
        <p:txBody>
          <a:bodyPr/>
          <a:lstStyle/>
          <a:p>
            <a:fld id="{6E6030FC-FB78-5E4D-92EA-5D9433591EA9}" type="slidenum">
              <a:rPr lang="en-US" smtClean="0"/>
              <a:pPr/>
              <a:t>18</a:t>
            </a:fld>
            <a:endParaRPr lang="en-US" dirty="0"/>
          </a:p>
        </p:txBody>
      </p:sp>
      <p:grpSp>
        <p:nvGrpSpPr>
          <p:cNvPr id="13" name="Group 12"/>
          <p:cNvGrpSpPr/>
          <p:nvPr/>
        </p:nvGrpSpPr>
        <p:grpSpPr>
          <a:xfrm>
            <a:off x="7407343" y="730894"/>
            <a:ext cx="1235427" cy="143483"/>
            <a:chOff x="3462929" y="4029126"/>
            <a:chExt cx="1696889" cy="197077"/>
          </a:xfrm>
        </p:grpSpPr>
        <p:cxnSp>
          <p:nvCxnSpPr>
            <p:cNvPr id="14" name="Straight Connector 13"/>
            <p:cNvCxnSpPr>
              <a:endCxn id="19"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Content Placeholder 1"/>
          <p:cNvSpPr>
            <a:spLocks noGrp="1"/>
          </p:cNvSpPr>
          <p:nvPr>
            <p:ph idx="1"/>
          </p:nvPr>
        </p:nvSpPr>
        <p:spPr>
          <a:xfrm>
            <a:off x="324069" y="1231899"/>
            <a:ext cx="2889031" cy="4662653"/>
          </a:xfrm>
        </p:spPr>
        <p:txBody>
          <a:bodyPr anchor="t"/>
          <a:lstStyle/>
          <a:p>
            <a:pPr marL="0" indent="0">
              <a:spcBef>
                <a:spcPct val="0"/>
              </a:spcBef>
              <a:buFont typeface="Wingdings" pitchFamily="2" charset="2"/>
              <a:buNone/>
            </a:pPr>
            <a:r>
              <a:rPr lang="en-US" sz="1800" dirty="0" smtClean="0">
                <a:solidFill>
                  <a:schemeClr val="tx1"/>
                </a:solidFill>
              </a:rPr>
              <a:t>A</a:t>
            </a:r>
            <a:r>
              <a:rPr lang="en-US" sz="1800" b="1" dirty="0" smtClean="0">
                <a:solidFill>
                  <a:schemeClr val="tx1"/>
                </a:solidFill>
              </a:rPr>
              <a:t> </a:t>
            </a:r>
            <a:r>
              <a:rPr lang="en-US" sz="1800" b="1" dirty="0" smtClean="0">
                <a:solidFill>
                  <a:srgbClr val="1F497D"/>
                </a:solidFill>
              </a:rPr>
              <a:t>NIEM IEPD </a:t>
            </a:r>
            <a:r>
              <a:rPr lang="en-US" sz="1800" dirty="0" smtClean="0">
                <a:solidFill>
                  <a:schemeClr val="tx1"/>
                </a:solidFill>
              </a:rPr>
              <a:t>master document </a:t>
            </a:r>
            <a:r>
              <a:rPr lang="en-US" sz="1800" b="1" dirty="0" smtClean="0">
                <a:solidFill>
                  <a:srgbClr val="1F497D"/>
                </a:solidFill>
              </a:rPr>
              <a:t>should</a:t>
            </a:r>
            <a:r>
              <a:rPr lang="en-US" sz="1800" dirty="0" smtClean="0">
                <a:solidFill>
                  <a:schemeClr val="tx1"/>
                </a:solidFill>
              </a:rPr>
              <a:t> (at a minimum) describe the IEPD purpose, scope, business value, exchange information, senders/receivers, interactions, and references to other documentation.</a:t>
            </a:r>
          </a:p>
          <a:p>
            <a:pPr marL="0" indent="0">
              <a:spcBef>
                <a:spcPct val="0"/>
              </a:spcBef>
              <a:buFont typeface="Wingdings" pitchFamily="2" charset="2"/>
              <a:buNone/>
            </a:pPr>
            <a:endParaRPr lang="en-US" sz="1800" i="1" dirty="0" smtClean="0">
              <a:solidFill>
                <a:schemeClr val="tx1"/>
              </a:solidFill>
            </a:endParaRPr>
          </a:p>
          <a:p>
            <a:pPr marL="0" indent="0">
              <a:spcBef>
                <a:spcPct val="0"/>
              </a:spcBef>
              <a:buFont typeface="Wingdings" pitchFamily="2" charset="2"/>
              <a:buNone/>
            </a:pPr>
            <a:r>
              <a:rPr lang="en-US" sz="1800" i="1" dirty="0" smtClean="0">
                <a:solidFill>
                  <a:schemeClr val="tx1"/>
                </a:solidFill>
              </a:rPr>
              <a:t>This table of content is an example </a:t>
            </a:r>
          </a:p>
        </p:txBody>
      </p:sp>
      <p:sp>
        <p:nvSpPr>
          <p:cNvPr id="45059" name="Title 2"/>
          <p:cNvSpPr>
            <a:spLocks noGrp="1"/>
          </p:cNvSpPr>
          <p:nvPr>
            <p:ph type="title"/>
          </p:nvPr>
        </p:nvSpPr>
        <p:spPr/>
        <p:txBody>
          <a:bodyPr/>
          <a:lstStyle/>
          <a:p>
            <a:r>
              <a:rPr lang="en-US" smtClean="0"/>
              <a:t>Sample Table of Contents</a:t>
            </a:r>
          </a:p>
        </p:txBody>
      </p:sp>
      <p:graphicFrame>
        <p:nvGraphicFramePr>
          <p:cNvPr id="6" name="Table 5"/>
          <p:cNvGraphicFramePr>
            <a:graphicFrameLocks noGrp="1"/>
          </p:cNvGraphicFramePr>
          <p:nvPr>
            <p:extLst>
              <p:ext uri="{D42A27DB-BD31-4B8C-83A1-F6EECF244321}">
                <p14:modId xmlns:p14="http://schemas.microsoft.com/office/powerpoint/2010/main" val="3218897703"/>
              </p:ext>
            </p:extLst>
          </p:nvPr>
        </p:nvGraphicFramePr>
        <p:xfrm>
          <a:off x="3390900" y="1155700"/>
          <a:ext cx="4749800" cy="4737100"/>
        </p:xfrm>
        <a:graphic>
          <a:graphicData uri="http://schemas.openxmlformats.org/drawingml/2006/table">
            <a:tbl>
              <a:tblPr firstRow="1" bandRow="1">
                <a:tableStyleId>{F5AB1C69-6EDB-4FF4-983F-18BD219EF322}</a:tableStyleId>
              </a:tblPr>
              <a:tblGrid>
                <a:gridCol w="4311357"/>
                <a:gridCol w="438443"/>
              </a:tblGrid>
              <a:tr h="482600">
                <a:tc>
                  <a:txBody>
                    <a:bodyPr/>
                    <a:lstStyle/>
                    <a:p>
                      <a:pPr marL="342900" indent="-342900">
                        <a:buFont typeface="+mj-lt"/>
                        <a:buAutoNum type="arabicPeriod"/>
                      </a:pPr>
                      <a:r>
                        <a:rPr lang="en-US" sz="1600" b="1" kern="1200" dirty="0" smtClean="0">
                          <a:solidFill>
                            <a:schemeClr val="dk1"/>
                          </a:solidFill>
                          <a:latin typeface="Arial" pitchFamily="34" charset="0"/>
                          <a:ea typeface="+mn-ea"/>
                          <a:cs typeface="Arial" pitchFamily="34" charset="0"/>
                        </a:rPr>
                        <a:t>Executive Summary</a:t>
                      </a:r>
                      <a:r>
                        <a:rPr lang="en-US" sz="1600" b="0" kern="1200" dirty="0" smtClean="0">
                          <a:solidFill>
                            <a:schemeClr val="dk1"/>
                          </a:solidFill>
                          <a:latin typeface="Arial" pitchFamily="34" charset="0"/>
                          <a:ea typeface="+mn-ea"/>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srgbClr val="686868"/>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a:solidFill>
                            <a:schemeClr val="tx1"/>
                          </a:solidFill>
                          <a:latin typeface="Arial" pitchFamily="34" charset="0"/>
                          <a:cs typeface="Arial" pitchFamily="34" charset="0"/>
                        </a:rPr>
                        <a:t>1</a:t>
                      </a: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srgbClr val="686868"/>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2"/>
                      </a:pPr>
                      <a:r>
                        <a:rPr lang="en-US" sz="1600" b="1" dirty="0" smtClean="0">
                          <a:latin typeface="Arial" pitchFamily="34" charset="0"/>
                          <a:cs typeface="Arial" pitchFamily="34" charset="0"/>
                        </a:rPr>
                        <a:t>&lt;Name&gt; Information Exchange</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2</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580915">
                <a:tc>
                  <a:txBody>
                    <a:bodyPr/>
                    <a:lstStyle/>
                    <a:p>
                      <a:pPr marL="800100" lvl="1" indent="-342900">
                        <a:buFont typeface="+mj-lt"/>
                        <a:buAutoNum type="alphaLcPeriod"/>
                      </a:pPr>
                      <a:r>
                        <a:rPr lang="en-US" sz="1600" dirty="0" smtClean="0">
                          <a:latin typeface="Arial" pitchFamily="34" charset="0"/>
                          <a:cs typeface="Arial" pitchFamily="34" charset="0"/>
                        </a:rPr>
                        <a:t>Overview of the &lt;Name&gt; Exchange</a:t>
                      </a:r>
                    </a:p>
                    <a:p>
                      <a:pPr marL="800100" lvl="1" indent="-342900">
                        <a:buFont typeface="+mj-lt"/>
                        <a:buAutoNum type="alphaLcPeriod"/>
                      </a:pPr>
                      <a:r>
                        <a:rPr lang="en-US" sz="1600" dirty="0" smtClean="0">
                          <a:latin typeface="Arial" pitchFamily="34" charset="0"/>
                          <a:cs typeface="Arial" pitchFamily="34" charset="0"/>
                        </a:rPr>
                        <a:t>Exchange Partner Interaction</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3"/>
                      </a:pPr>
                      <a:r>
                        <a:rPr lang="en-US" sz="1600" b="1" dirty="0" smtClean="0">
                          <a:latin typeface="Arial" pitchFamily="34" charset="0"/>
                          <a:cs typeface="Arial" pitchFamily="34" charset="0"/>
                        </a:rPr>
                        <a:t>Business Models</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4</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4"/>
                      </a:pPr>
                      <a:r>
                        <a:rPr lang="en-US" sz="1600" b="1" dirty="0" smtClean="0">
                          <a:latin typeface="Arial" pitchFamily="34" charset="0"/>
                          <a:cs typeface="Arial" pitchFamily="34" charset="0"/>
                        </a:rPr>
                        <a:t>Business Rules and Requirements</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7</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5"/>
                      </a:pPr>
                      <a:r>
                        <a:rPr lang="en-US" sz="1600" b="1" dirty="0" smtClean="0">
                          <a:latin typeface="Arial" pitchFamily="34" charset="0"/>
                          <a:cs typeface="Arial" pitchFamily="34" charset="0"/>
                        </a:rPr>
                        <a:t>Exchange Content Model</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7</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AutoNum type="arabicPeriod" startAt="6"/>
                      </a:pPr>
                      <a:r>
                        <a:rPr lang="en-US" sz="1600" b="1" dirty="0" smtClean="0">
                          <a:latin typeface="Arial" pitchFamily="34" charset="0"/>
                          <a:cs typeface="Arial" pitchFamily="34" charset="0"/>
                        </a:rPr>
                        <a:t>Development Information</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8</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857542">
                <a:tc>
                  <a:txBody>
                    <a:bodyPr/>
                    <a:lstStyle/>
                    <a:p>
                      <a:pPr marL="800100" lvl="1" indent="-342900">
                        <a:buFont typeface="+mj-lt"/>
                        <a:buAutoNum type="alphaLcPeriod"/>
                      </a:pPr>
                      <a:r>
                        <a:rPr lang="en-US" sz="1600" dirty="0" smtClean="0">
                          <a:latin typeface="Arial" pitchFamily="34" charset="0"/>
                          <a:cs typeface="Arial" pitchFamily="34" charset="0"/>
                        </a:rPr>
                        <a:t>IEPD Definition</a:t>
                      </a:r>
                    </a:p>
                    <a:p>
                      <a:pPr marL="800100" lvl="1" indent="-342900">
                        <a:buFont typeface="+mj-lt"/>
                        <a:buAutoNum type="alphaLcPeriod"/>
                      </a:pPr>
                      <a:r>
                        <a:rPr lang="en-US" sz="1600" dirty="0" smtClean="0">
                          <a:latin typeface="Arial" pitchFamily="34" charset="0"/>
                          <a:cs typeface="Arial" pitchFamily="34" charset="0"/>
                        </a:rPr>
                        <a:t>Tools and Methodologies</a:t>
                      </a:r>
                    </a:p>
                    <a:p>
                      <a:pPr marL="800100" lvl="1" indent="-342900">
                        <a:buFont typeface="+mj-lt"/>
                        <a:buAutoNum type="alphaLcPeriod"/>
                      </a:pPr>
                      <a:r>
                        <a:rPr lang="en-US" sz="1600" dirty="0" smtClean="0">
                          <a:latin typeface="Arial" pitchFamily="34" charset="0"/>
                          <a:cs typeface="Arial" pitchFamily="34" charset="0"/>
                        </a:rPr>
                        <a:t>Testing and Conformance	</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59614">
                <a:tc>
                  <a:txBody>
                    <a:bodyPr/>
                    <a:lstStyle/>
                    <a:p>
                      <a:pPr marL="342900" indent="-342900">
                        <a:buFont typeface="+mj-lt"/>
                        <a:buNone/>
                      </a:pPr>
                      <a:r>
                        <a:rPr lang="en-US" sz="1600" b="1" dirty="0" smtClean="0">
                          <a:latin typeface="Arial" pitchFamily="34" charset="0"/>
                          <a:cs typeface="Arial" pitchFamily="34" charset="0"/>
                        </a:rPr>
                        <a:t>Appendices</a:t>
                      </a:r>
                      <a:r>
                        <a:rPr lang="en-US" sz="1600" dirty="0" smtClean="0">
                          <a:latin typeface="Arial" pitchFamily="34" charset="0"/>
                          <a:cs typeface="Arial" pitchFamily="34" charset="0"/>
                        </a:rPr>
                        <a:t>…………………………………</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600" b="0" dirty="0" smtClean="0">
                          <a:solidFill>
                            <a:schemeClr val="tx1"/>
                          </a:solidFill>
                          <a:latin typeface="Arial" pitchFamily="34" charset="0"/>
                          <a:cs typeface="Arial" pitchFamily="34" charset="0"/>
                        </a:rPr>
                        <a:t>11</a:t>
                      </a:r>
                      <a:endParaRPr lang="en-US" sz="1600" b="0" dirty="0">
                        <a:solidFill>
                          <a:schemeClr val="tx1"/>
                        </a:solidFill>
                        <a:latin typeface="Arial" pitchFamily="34" charset="0"/>
                        <a:cs typeface="Arial" pitchFamily="34" charset="0"/>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prstClr val="white"/>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658359">
                <a:tc>
                  <a:txBody>
                    <a:bodyPr/>
                    <a:lstStyle/>
                    <a:p>
                      <a:pPr marL="800100" lvl="1" indent="-342900">
                        <a:buFont typeface="+mj-lt"/>
                        <a:buAutoNum type="alphaUcPeriod"/>
                      </a:pPr>
                      <a:r>
                        <a:rPr lang="en-US" sz="1600" dirty="0" smtClean="0">
                          <a:latin typeface="Arial" pitchFamily="34" charset="0"/>
                          <a:cs typeface="Arial" pitchFamily="34" charset="0"/>
                        </a:rPr>
                        <a:t>List if IEPD Artifacts</a:t>
                      </a:r>
                    </a:p>
                    <a:p>
                      <a:pPr marL="800100" lvl="1" indent="-342900">
                        <a:buFont typeface="+mj-lt"/>
                        <a:buAutoNum type="alphaUcPeriod"/>
                      </a:pPr>
                      <a:r>
                        <a:rPr lang="en-US" sz="1600" dirty="0" smtClean="0">
                          <a:latin typeface="Arial" pitchFamily="34" charset="0"/>
                          <a:cs typeface="Arial" pitchFamily="34" charset="0"/>
                        </a:rPr>
                        <a:t>IEPD Catalog	</a:t>
                      </a:r>
                    </a:p>
                  </a:txBody>
                  <a:tcPr marT="45723" marB="45723">
                    <a:lnL w="6350" cap="flat" cmpd="sng" algn="ctr">
                      <a:solidFill>
                        <a:srgbClr val="686868"/>
                      </a:solidFill>
                      <a:prstDash val="solid"/>
                      <a:round/>
                      <a:headEnd type="none" w="med" len="med"/>
                      <a:tailEnd type="none" w="med" len="med"/>
                    </a:lnL>
                    <a:lnR w="6350" cap="flat" cmpd="sng" algn="ctr">
                      <a:solidFill>
                        <a:prstClr val="white"/>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srgbClr val="68686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n-US" sz="1600" b="1" dirty="0">
                        <a:solidFill>
                          <a:schemeClr val="tx1"/>
                        </a:solidFill>
                      </a:endParaRPr>
                    </a:p>
                  </a:txBody>
                  <a:tcPr marT="45723" marB="45723">
                    <a:lnL w="6350" cap="flat" cmpd="sng" algn="ctr">
                      <a:solidFill>
                        <a:prstClr val="white"/>
                      </a:solidFill>
                      <a:prstDash val="solid"/>
                      <a:round/>
                      <a:headEnd type="none" w="med" len="med"/>
                      <a:tailEnd type="none" w="med" len="med"/>
                    </a:lnL>
                    <a:lnR w="6350" cap="flat" cmpd="sng" algn="ctr">
                      <a:solidFill>
                        <a:srgbClr val="686868"/>
                      </a:solidFill>
                      <a:prstDash val="solid"/>
                      <a:round/>
                      <a:headEnd type="none" w="med" len="med"/>
                      <a:tailEnd type="none" w="med" len="med"/>
                    </a:lnR>
                    <a:lnT w="6350" cap="flat" cmpd="sng" algn="ctr">
                      <a:solidFill>
                        <a:prstClr val="white"/>
                      </a:solidFill>
                      <a:prstDash val="solid"/>
                      <a:round/>
                      <a:headEnd type="none" w="med" len="med"/>
                      <a:tailEnd type="none" w="med" len="med"/>
                    </a:lnT>
                    <a:lnB w="6350" cap="flat" cmpd="sng" algn="ctr">
                      <a:solidFill>
                        <a:srgbClr val="686868"/>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19</a:t>
            </a:fld>
            <a:endParaRPr lang="en-US" dirty="0"/>
          </a:p>
        </p:txBody>
      </p:sp>
      <p:grpSp>
        <p:nvGrpSpPr>
          <p:cNvPr id="8" name="Group 7"/>
          <p:cNvGrpSpPr/>
          <p:nvPr/>
        </p:nvGrpSpPr>
        <p:grpSpPr>
          <a:xfrm>
            <a:off x="7407343" y="730894"/>
            <a:ext cx="1235427" cy="143483"/>
            <a:chOff x="3462929" y="4029126"/>
            <a:chExt cx="1696889" cy="197077"/>
          </a:xfrm>
        </p:grpSpPr>
        <p:cxnSp>
          <p:nvCxnSpPr>
            <p:cNvPr id="9" name="Straight Connector 8"/>
            <p:cNvCxnSpPr>
              <a:endCxn id="1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Course Objectives</a:t>
            </a:r>
            <a:endParaRPr lang="en-US" dirty="0"/>
          </a:p>
        </p:txBody>
      </p:sp>
      <p:sp>
        <p:nvSpPr>
          <p:cNvPr id="5" name="Content Placeholder 2"/>
          <p:cNvSpPr>
            <a:spLocks noGrp="1"/>
          </p:cNvSpPr>
          <p:nvPr>
            <p:ph idx="1"/>
          </p:nvPr>
        </p:nvSpPr>
        <p:spPr>
          <a:xfrm>
            <a:off x="324069" y="945931"/>
            <a:ext cx="6026119" cy="4937782"/>
          </a:xfrm>
        </p:spPr>
        <p:txBody>
          <a:bodyPr>
            <a:normAutofit/>
          </a:bodyPr>
          <a:lstStyle/>
          <a:p>
            <a:pPr>
              <a:lnSpc>
                <a:spcPct val="114000"/>
              </a:lnSpc>
            </a:pPr>
            <a:r>
              <a:rPr lang="en-US" dirty="0" smtClean="0">
                <a:solidFill>
                  <a:schemeClr val="tx1"/>
                </a:solidFill>
              </a:rPr>
              <a:t>Welcome to the NIEM 303: Assemble, Publish, &amp; Implement an IEPD</a:t>
            </a:r>
          </a:p>
          <a:p>
            <a:r>
              <a:rPr lang="en-US" dirty="0" smtClean="0">
                <a:solidFill>
                  <a:srgbClr val="686868"/>
                </a:solidFill>
              </a:rPr>
              <a:t>This </a:t>
            </a:r>
            <a:r>
              <a:rPr lang="en-US" dirty="0">
                <a:solidFill>
                  <a:srgbClr val="686868"/>
                </a:solidFill>
              </a:rPr>
              <a:t>course will enable participants to assemble an IEPD, publish it to a repository, and implement it in an information </a:t>
            </a:r>
            <a:r>
              <a:rPr lang="en-US" dirty="0" smtClean="0">
                <a:solidFill>
                  <a:srgbClr val="686868"/>
                </a:solidFill>
              </a:rPr>
              <a:t>exchange</a:t>
            </a:r>
          </a:p>
          <a:p>
            <a:endParaRPr lang="en-US" dirty="0" smtClean="0">
              <a:solidFill>
                <a:srgbClr val="686868"/>
              </a:solidFill>
            </a:endParaRPr>
          </a:p>
          <a:p>
            <a:r>
              <a:rPr lang="en-US" b="1" dirty="0">
                <a:solidFill>
                  <a:srgbClr val="1F497D"/>
                </a:solidFill>
              </a:rPr>
              <a:t>By the end of this course, you will be able to:</a:t>
            </a:r>
          </a:p>
          <a:p>
            <a:pPr marL="342900" lvl="1" indent="-342900">
              <a:lnSpc>
                <a:spcPct val="106000"/>
              </a:lnSpc>
              <a:buClr>
                <a:schemeClr val="tx1"/>
              </a:buClr>
              <a:buFont typeface="Arial"/>
              <a:buChar char="•"/>
              <a:defRPr/>
            </a:pPr>
            <a:r>
              <a:rPr lang="en-US" dirty="0">
                <a:solidFill>
                  <a:srgbClr val="686868"/>
                </a:solidFill>
              </a:rPr>
              <a:t>Create and analyze an IEPD Master Document</a:t>
            </a:r>
          </a:p>
          <a:p>
            <a:pPr marL="342900" lvl="1" indent="-342900">
              <a:lnSpc>
                <a:spcPct val="106000"/>
              </a:lnSpc>
              <a:buClr>
                <a:schemeClr val="tx1"/>
              </a:buClr>
              <a:buFont typeface="Arial"/>
              <a:buChar char="•"/>
              <a:defRPr/>
            </a:pPr>
            <a:r>
              <a:rPr lang="en-US" dirty="0">
                <a:solidFill>
                  <a:srgbClr val="686868"/>
                </a:solidFill>
              </a:rPr>
              <a:t>Assemble an IEPD package with its associated artifacts</a:t>
            </a:r>
          </a:p>
          <a:p>
            <a:pPr marL="342900" lvl="1" indent="-342900">
              <a:lnSpc>
                <a:spcPct val="106000"/>
              </a:lnSpc>
              <a:buClr>
                <a:schemeClr val="tx1"/>
              </a:buClr>
              <a:buFont typeface="Arial"/>
              <a:buChar char="•"/>
              <a:defRPr/>
            </a:pPr>
            <a:r>
              <a:rPr lang="en-US" dirty="0">
                <a:solidFill>
                  <a:srgbClr val="686868"/>
                </a:solidFill>
              </a:rPr>
              <a:t>Publish an IEPD to an online repository and recognize the importance of doing so</a:t>
            </a:r>
          </a:p>
          <a:p>
            <a:endParaRPr lang="en-US" dirty="0">
              <a:solidFill>
                <a:srgbClr val="686868"/>
              </a:solidFill>
            </a:endParaRPr>
          </a:p>
        </p:txBody>
      </p:sp>
      <p:cxnSp>
        <p:nvCxnSpPr>
          <p:cNvPr id="6" name="Straight Connector 5"/>
          <p:cNvCxnSpPr/>
          <p:nvPr/>
        </p:nvCxnSpPr>
        <p:spPr>
          <a:xfrm>
            <a:off x="6632418" y="945931"/>
            <a:ext cx="0" cy="4937782"/>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6804100" y="1150689"/>
            <a:ext cx="1785005" cy="825024"/>
          </a:xfrm>
          <a:prstGeom prst="rect">
            <a:avLst/>
          </a:prstGeom>
        </p:spPr>
        <p:txBody>
          <a:bodyPr vert="horz" wrap="square" lIns="91440" tIns="45720" rIns="91440" bIns="45720" rtlCol="0">
            <a:normAutofit/>
          </a:bodyPr>
          <a:lstStyle/>
          <a:p>
            <a:pPr algn="l">
              <a:spcAft>
                <a:spcPts val="600"/>
              </a:spcAft>
            </a:pPr>
            <a:r>
              <a:rPr lang="en-US" b="1" dirty="0" smtClean="0">
                <a:solidFill>
                  <a:schemeClr val="tx2"/>
                </a:solidFill>
                <a:latin typeface="Arial"/>
                <a:cs typeface="Arial"/>
              </a:rPr>
              <a:t>DURATION</a:t>
            </a:r>
          </a:p>
          <a:p>
            <a:pPr algn="l"/>
            <a:r>
              <a:rPr lang="en-US" dirty="0" smtClean="0">
                <a:solidFill>
                  <a:srgbClr val="686868"/>
                </a:solidFill>
                <a:latin typeface="Arial"/>
                <a:cs typeface="Arial"/>
              </a:rPr>
              <a:t>3 Hour</a:t>
            </a:r>
            <a:endParaRPr lang="en-US" dirty="0">
              <a:solidFill>
                <a:srgbClr val="686868"/>
              </a:solidFill>
              <a:latin typeface="Arial"/>
              <a:cs typeface="Arial"/>
            </a:endParaRPr>
          </a:p>
          <a:p>
            <a:pPr algn="l"/>
            <a:endParaRPr lang="en-US" dirty="0" smtClean="0">
              <a:solidFill>
                <a:schemeClr val="tx1">
                  <a:lumMod val="50000"/>
                  <a:lumOff val="50000"/>
                </a:schemeClr>
              </a:solidFill>
              <a:latin typeface="Arial"/>
              <a:cs typeface="Arial"/>
            </a:endParaRPr>
          </a:p>
        </p:txBody>
      </p:sp>
      <p:cxnSp>
        <p:nvCxnSpPr>
          <p:cNvPr id="8" name="Straight Connector 7"/>
          <p:cNvCxnSpPr/>
          <p:nvPr/>
        </p:nvCxnSpPr>
        <p:spPr>
          <a:xfrm>
            <a:off x="6804100" y="2105972"/>
            <a:ext cx="196675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6804100" y="2344790"/>
            <a:ext cx="2111300" cy="3522610"/>
          </a:xfrm>
          <a:prstGeom prst="rect">
            <a:avLst/>
          </a:prstGeom>
        </p:spPr>
        <p:txBody>
          <a:bodyPr vert="horz" wrap="square" lIns="91440" tIns="45720" rIns="91440" bIns="45720" rtlCol="0">
            <a:normAutofit/>
          </a:bodyPr>
          <a:lstStyle/>
          <a:p>
            <a:pPr algn="l">
              <a:spcAft>
                <a:spcPts val="600"/>
              </a:spcAft>
            </a:pPr>
            <a:r>
              <a:rPr lang="en-US" b="1" dirty="0" smtClean="0">
                <a:solidFill>
                  <a:schemeClr val="tx2"/>
                </a:solidFill>
                <a:latin typeface="Arial"/>
                <a:cs typeface="Arial"/>
              </a:rPr>
              <a:t>PREREQUISITES</a:t>
            </a:r>
          </a:p>
          <a:p>
            <a:pPr marL="285750" indent="-285750">
              <a:buFont typeface="Arial" pitchFamily="34" charset="0"/>
              <a:buChar char="•"/>
            </a:pPr>
            <a:r>
              <a:rPr lang="en-US" dirty="0" smtClean="0">
                <a:solidFill>
                  <a:srgbClr val="686868"/>
                </a:solidFill>
                <a:latin typeface="Arial"/>
                <a:cs typeface="Arial"/>
              </a:rPr>
              <a:t>NIEM </a:t>
            </a:r>
            <a:r>
              <a:rPr lang="en-US" dirty="0">
                <a:solidFill>
                  <a:srgbClr val="686868"/>
                </a:solidFill>
                <a:latin typeface="Arial"/>
                <a:cs typeface="Arial"/>
              </a:rPr>
              <a:t>302 (Develop and Validate an IEPD) </a:t>
            </a:r>
            <a:endParaRPr lang="en-US" dirty="0" smtClean="0">
              <a:solidFill>
                <a:srgbClr val="686868"/>
              </a:solidFill>
              <a:latin typeface="Arial"/>
              <a:cs typeface="Arial"/>
            </a:endParaRPr>
          </a:p>
          <a:p>
            <a:endParaRPr lang="en-US" dirty="0">
              <a:solidFill>
                <a:srgbClr val="686868"/>
              </a:solidFill>
              <a:latin typeface="Arial"/>
              <a:cs typeface="Arial"/>
            </a:endParaRPr>
          </a:p>
          <a:p>
            <a:r>
              <a:rPr lang="en-US" sz="1600" i="1" dirty="0" smtClean="0">
                <a:solidFill>
                  <a:srgbClr val="686868"/>
                </a:solidFill>
                <a:latin typeface="Arial"/>
                <a:cs typeface="Arial"/>
              </a:rPr>
              <a:t>Participants </a:t>
            </a:r>
            <a:r>
              <a:rPr lang="en-US" sz="1600" i="1" dirty="0">
                <a:solidFill>
                  <a:srgbClr val="686868"/>
                </a:solidFill>
                <a:latin typeface="Arial"/>
                <a:cs typeface="Arial"/>
              </a:rPr>
              <a:t>should also have a strong XML knowledge to understand the concepts presented in this course.</a:t>
            </a:r>
          </a:p>
        </p:txBody>
      </p:sp>
      <p:sp>
        <p:nvSpPr>
          <p:cNvPr id="2" name="Slide Number Placeholder 1"/>
          <p:cNvSpPr>
            <a:spLocks noGrp="1"/>
          </p:cNvSpPr>
          <p:nvPr>
            <p:ph type="sldNum" sz="quarter" idx="4"/>
          </p:nvPr>
        </p:nvSpPr>
        <p:spPr/>
        <p:txBody>
          <a:bodyPr/>
          <a:lstStyle/>
          <a:p>
            <a:fld id="{6E6030FC-FB78-5E4D-92EA-5D9433591EA9}" type="slidenum">
              <a:rPr lang="en-US" smtClean="0"/>
              <a:pPr/>
              <a:t>2</a:t>
            </a:fld>
            <a:endParaRPr lang="en-US" dirty="0"/>
          </a:p>
        </p:txBody>
      </p:sp>
      <p:cxnSp>
        <p:nvCxnSpPr>
          <p:cNvPr id="10" name="Straight Connector 9"/>
          <p:cNvCxnSpPr/>
          <p:nvPr/>
        </p:nvCxnSpPr>
        <p:spPr>
          <a:xfrm>
            <a:off x="389199" y="2906705"/>
            <a:ext cx="5971368"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2"/>
          <p:cNvSpPr>
            <a:spLocks noGrp="1"/>
          </p:cNvSpPr>
          <p:nvPr>
            <p:ph type="title"/>
          </p:nvPr>
        </p:nvSpPr>
        <p:spPr/>
        <p:txBody>
          <a:bodyPr/>
          <a:lstStyle/>
          <a:p>
            <a:r>
              <a:rPr lang="en-US" smtClean="0"/>
              <a:t>What is an IEPD Change Log?</a:t>
            </a:r>
          </a:p>
        </p:txBody>
      </p:sp>
      <p:sp>
        <p:nvSpPr>
          <p:cNvPr id="3" name="Slide Number Placeholder 2"/>
          <p:cNvSpPr>
            <a:spLocks noGrp="1"/>
          </p:cNvSpPr>
          <p:nvPr>
            <p:ph type="sldNum" sz="quarter" idx="4"/>
          </p:nvPr>
        </p:nvSpPr>
        <p:spPr/>
        <p:txBody>
          <a:bodyPr/>
          <a:lstStyle/>
          <a:p>
            <a:fld id="{6E6030FC-FB78-5E4D-92EA-5D9433591EA9}" type="slidenum">
              <a:rPr lang="en-US" smtClean="0"/>
              <a:pPr/>
              <a:t>20</a:t>
            </a:fld>
            <a:endParaRPr lang="en-US" dirty="0"/>
          </a:p>
        </p:txBody>
      </p:sp>
      <p:sp>
        <p:nvSpPr>
          <p:cNvPr id="10" name="Content Placeholder 1"/>
          <p:cNvSpPr>
            <a:spLocks noGrp="1"/>
          </p:cNvSpPr>
          <p:nvPr>
            <p:ph idx="1"/>
          </p:nvPr>
        </p:nvSpPr>
        <p:spPr>
          <a:xfrm>
            <a:off x="324070" y="1122947"/>
            <a:ext cx="7992848" cy="4489424"/>
          </a:xfrm>
        </p:spPr>
        <p:txBody>
          <a:bodyPr>
            <a:normAutofit/>
          </a:bodyPr>
          <a:lstStyle/>
          <a:p>
            <a:pPr>
              <a:spcBef>
                <a:spcPts val="0"/>
              </a:spcBef>
              <a:spcAft>
                <a:spcPts val="600"/>
              </a:spcAft>
            </a:pPr>
            <a:r>
              <a:rPr lang="en-US" sz="1600" b="1" dirty="0">
                <a:solidFill>
                  <a:srgbClr val="1F497D"/>
                </a:solidFill>
                <a:latin typeface="Arial" charset="0"/>
              </a:rPr>
              <a:t>A document that records modifications made to an IEPD, the developer of those changes, the change date, and the version number. IEPD change log requirements are less strict </a:t>
            </a:r>
            <a:r>
              <a:rPr lang="en-US" sz="1600" b="1" dirty="0" smtClean="0">
                <a:solidFill>
                  <a:srgbClr val="1F497D"/>
                </a:solidFill>
                <a:latin typeface="Arial" charset="0"/>
              </a:rPr>
              <a:t>than NIEM Domain Update, Core Updates, and Release Change Logs. </a:t>
            </a:r>
            <a:endParaRPr lang="en-US" sz="1600" b="1" dirty="0">
              <a:solidFill>
                <a:srgbClr val="1F497D"/>
              </a:solidFill>
              <a:latin typeface="Arial" charset="0"/>
            </a:endParaRPr>
          </a:p>
          <a:p>
            <a:pPr marL="342900" indent="-342900">
              <a:spcBef>
                <a:spcPts val="600"/>
              </a:spcBef>
              <a:buClr>
                <a:srgbClr val="646769"/>
              </a:buClr>
              <a:buFont typeface="+mj-lt"/>
              <a:buAutoNum type="alphaUcPeriod"/>
            </a:pPr>
            <a:r>
              <a:rPr lang="en-US" sz="1600" dirty="0">
                <a:solidFill>
                  <a:srgbClr val="666869"/>
                </a:solidFill>
                <a:latin typeface="Arial" charset="0"/>
              </a:rPr>
              <a:t>Required as part of the IEPD </a:t>
            </a:r>
          </a:p>
          <a:p>
            <a:pPr marL="342900" indent="-342900">
              <a:spcBef>
                <a:spcPts val="600"/>
              </a:spcBef>
              <a:buClr>
                <a:srgbClr val="646769"/>
              </a:buClr>
              <a:buFont typeface="+mj-lt"/>
              <a:buAutoNum type="alphaUcPeriod"/>
            </a:pPr>
            <a:r>
              <a:rPr lang="en-US" sz="1600" dirty="0">
                <a:solidFill>
                  <a:srgbClr val="666869"/>
                </a:solidFill>
                <a:latin typeface="Arial" charset="0"/>
              </a:rPr>
              <a:t>Must reside in the root directory of the IEPD</a:t>
            </a:r>
          </a:p>
          <a:p>
            <a:pPr marL="342900" indent="-342900">
              <a:spcBef>
                <a:spcPts val="600"/>
              </a:spcBef>
              <a:buClr>
                <a:srgbClr val="646769"/>
              </a:buClr>
              <a:buFont typeface="+mj-lt"/>
              <a:buAutoNum type="alphaUcPeriod"/>
            </a:pPr>
            <a:r>
              <a:rPr lang="en-US" sz="1600" dirty="0">
                <a:solidFill>
                  <a:srgbClr val="666869"/>
                </a:solidFill>
                <a:latin typeface="Arial" charset="0"/>
              </a:rPr>
              <a:t>Can be an independent file in the IEPD</a:t>
            </a:r>
          </a:p>
          <a:p>
            <a:pPr marL="342900" indent="-342900">
              <a:spcBef>
                <a:spcPts val="600"/>
              </a:spcBef>
              <a:buClr>
                <a:srgbClr val="646769"/>
              </a:buClr>
              <a:buFont typeface="+mj-lt"/>
              <a:buAutoNum type="alphaUcPeriod"/>
            </a:pPr>
            <a:r>
              <a:rPr lang="en-US" sz="1600" dirty="0">
                <a:solidFill>
                  <a:srgbClr val="666869"/>
                </a:solidFill>
                <a:latin typeface="Arial" charset="0"/>
              </a:rPr>
              <a:t>Must begin with the substring “changelog”</a:t>
            </a:r>
          </a:p>
          <a:p>
            <a:pPr marL="342900" indent="-342900">
              <a:spcBef>
                <a:spcPts val="600"/>
              </a:spcBef>
              <a:buClr>
                <a:srgbClr val="646769"/>
              </a:buClr>
              <a:buFont typeface="+mj-lt"/>
              <a:buAutoNum type="alphaUcPeriod"/>
            </a:pPr>
            <a:r>
              <a:rPr lang="en-US" sz="1600" dirty="0">
                <a:solidFill>
                  <a:srgbClr val="666869"/>
                </a:solidFill>
                <a:latin typeface="Arial" charset="0"/>
              </a:rPr>
              <a:t>Should include as much detail as possible about the </a:t>
            </a:r>
            <a:r>
              <a:rPr lang="en-US" sz="1600" dirty="0" smtClean="0">
                <a:solidFill>
                  <a:srgbClr val="666869"/>
                </a:solidFill>
                <a:latin typeface="Arial" charset="0"/>
              </a:rPr>
              <a:t>changes</a:t>
            </a:r>
            <a:endParaRPr lang="en-US" sz="1600" dirty="0">
              <a:solidFill>
                <a:srgbClr val="666869"/>
              </a:solidFill>
              <a:latin typeface="Arial" charset="0"/>
            </a:endParaRPr>
          </a:p>
        </p:txBody>
      </p:sp>
      <p:graphicFrame>
        <p:nvGraphicFramePr>
          <p:cNvPr id="11" name="Table 10"/>
          <p:cNvGraphicFramePr>
            <a:graphicFrameLocks noGrp="1"/>
          </p:cNvGraphicFramePr>
          <p:nvPr>
            <p:extLst>
              <p:ext uri="{D42A27DB-BD31-4B8C-83A1-F6EECF244321}">
                <p14:modId xmlns:p14="http://schemas.microsoft.com/office/powerpoint/2010/main" val="119091615"/>
              </p:ext>
            </p:extLst>
          </p:nvPr>
        </p:nvGraphicFramePr>
        <p:xfrm>
          <a:off x="423863" y="4286250"/>
          <a:ext cx="8321675" cy="1619250"/>
        </p:xfrm>
        <a:graphic>
          <a:graphicData uri="http://schemas.openxmlformats.org/drawingml/2006/table">
            <a:tbl>
              <a:tblPr firstRow="1" bandRow="1">
                <a:tableStyleId>{5C22544A-7EE6-4342-B048-85BDC9FD1C3A}</a:tableStyleId>
              </a:tblPr>
              <a:tblGrid>
                <a:gridCol w="1097364"/>
                <a:gridCol w="1097364"/>
                <a:gridCol w="4557107"/>
                <a:gridCol w="1569840"/>
              </a:tblGrid>
              <a:tr h="399939">
                <a:tc gridSpan="4">
                  <a:txBody>
                    <a:bodyPr/>
                    <a:lstStyle/>
                    <a:p>
                      <a:pPr algn="ctr"/>
                      <a:r>
                        <a:rPr lang="en-US" sz="1600" dirty="0" smtClean="0">
                          <a:latin typeface="Arial" pitchFamily="34" charset="0"/>
                          <a:cs typeface="Arial" pitchFamily="34" charset="0"/>
                        </a:rPr>
                        <a:t>Change Log</a:t>
                      </a:r>
                      <a:endParaRPr lang="en-US" sz="16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38100" cap="flat" cmpd="sng" algn="ctr">
                      <a:solidFill>
                        <a:srgbClr val="D9D9D9"/>
                      </a:solidFill>
                      <a:prstDash val="solid"/>
                      <a:round/>
                      <a:headEnd type="none" w="med" len="med"/>
                      <a:tailEnd type="none" w="med" len="med"/>
                    </a:lnR>
                    <a:lnT w="38100" cap="flat" cmpd="sng" algn="ctr">
                      <a:solidFill>
                        <a:srgbClr val="D9D9D9"/>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gradFill flip="none" rotWithShape="1">
                      <a:gsLst>
                        <a:gs pos="0">
                          <a:schemeClr val="tx2">
                            <a:lumMod val="50000"/>
                          </a:schemeClr>
                        </a:gs>
                        <a:gs pos="100000">
                          <a:schemeClr val="tx2"/>
                        </a:gs>
                      </a:gsLst>
                      <a:lin ang="16200000" scaled="0"/>
                      <a:tileRect/>
                    </a:gra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274269">
                <a:tc>
                  <a:txBody>
                    <a:bodyPr/>
                    <a:lstStyle/>
                    <a:p>
                      <a:pPr algn="ctr"/>
                      <a:r>
                        <a:rPr lang="en-US" sz="1400" dirty="0" smtClean="0">
                          <a:latin typeface="Arial" pitchFamily="34" charset="0"/>
                          <a:cs typeface="Arial" pitchFamily="34" charset="0"/>
                        </a:rPr>
                        <a:t>Version</a:t>
                      </a:r>
                      <a:endParaRPr lang="en-US" sz="14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Date</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Description</a:t>
                      </a:r>
                      <a:r>
                        <a:rPr lang="en-US" sz="1400" baseline="0" dirty="0" smtClean="0">
                          <a:latin typeface="Arial" pitchFamily="34" charset="0"/>
                          <a:cs typeface="Arial" pitchFamily="34" charset="0"/>
                        </a:rPr>
                        <a:t> of Changes</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Author</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38100" cap="flat" cmpd="sng" algn="ctr">
                      <a:solidFill>
                        <a:srgbClr val="D9D9D9"/>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274269">
                <a:tc>
                  <a:txBody>
                    <a:bodyPr/>
                    <a:lstStyle/>
                    <a:p>
                      <a:pPr algn="ctr"/>
                      <a:r>
                        <a:rPr lang="en-US" sz="1400" dirty="0" smtClean="0">
                          <a:latin typeface="Arial" pitchFamily="34" charset="0"/>
                          <a:cs typeface="Arial" pitchFamily="34" charset="0"/>
                        </a:rPr>
                        <a:t>1.0</a:t>
                      </a:r>
                      <a:endParaRPr lang="en-US" sz="14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sz="1400" dirty="0" smtClean="0">
                          <a:latin typeface="Arial" pitchFamily="34" charset="0"/>
                          <a:cs typeface="Arial" pitchFamily="34" charset="0"/>
                        </a:rPr>
                        <a:t>2/2/03</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sz="1400" dirty="0" smtClean="0">
                          <a:latin typeface="Arial" pitchFamily="34" charset="0"/>
                          <a:cs typeface="Arial" pitchFamily="34" charset="0"/>
                        </a:rPr>
                        <a:t>Original Version</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sz="1400" dirty="0" smtClean="0">
                          <a:latin typeface="Arial" pitchFamily="34" charset="0"/>
                          <a:cs typeface="Arial" pitchFamily="34" charset="0"/>
                        </a:rPr>
                        <a:t>OCIO</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38100" cap="flat" cmpd="sng" algn="ctr">
                      <a:solidFill>
                        <a:srgbClr val="D9D9D9"/>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r>
              <a:tr h="274269">
                <a:tc>
                  <a:txBody>
                    <a:bodyPr/>
                    <a:lstStyle/>
                    <a:p>
                      <a:pPr algn="ctr"/>
                      <a:r>
                        <a:rPr lang="en-US" sz="1400" dirty="0" smtClean="0">
                          <a:latin typeface="Arial" pitchFamily="34" charset="0"/>
                          <a:cs typeface="Arial" pitchFamily="34" charset="0"/>
                        </a:rPr>
                        <a:t>1.1</a:t>
                      </a:r>
                      <a:endParaRPr lang="en-US" sz="14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4/16/03</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Added</a:t>
                      </a:r>
                      <a:r>
                        <a:rPr lang="en-US" sz="1400" baseline="0" dirty="0" smtClean="0">
                          <a:latin typeface="Arial" pitchFamily="34" charset="0"/>
                          <a:cs typeface="Arial" pitchFamily="34" charset="0"/>
                        </a:rPr>
                        <a:t> new elements to subset schema</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r>
                        <a:rPr lang="en-US" sz="1400" dirty="0" smtClean="0">
                          <a:latin typeface="Arial" pitchFamily="34" charset="0"/>
                          <a:cs typeface="Arial" pitchFamily="34" charset="0"/>
                        </a:rPr>
                        <a:t>Sarah D.</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38100" cap="flat" cmpd="sng" algn="ctr">
                      <a:solidFill>
                        <a:srgbClr val="D9D9D9"/>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635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r>
              <a:tr h="298477">
                <a:tc>
                  <a:txBody>
                    <a:bodyPr/>
                    <a:lstStyle/>
                    <a:p>
                      <a:pPr algn="ctr"/>
                      <a:r>
                        <a:rPr lang="en-US" sz="1400" dirty="0" smtClean="0">
                          <a:latin typeface="Arial" pitchFamily="34" charset="0"/>
                          <a:cs typeface="Arial" pitchFamily="34" charset="0"/>
                        </a:rPr>
                        <a:t>2.0</a:t>
                      </a:r>
                      <a:endParaRPr lang="en-US" sz="1400" dirty="0">
                        <a:latin typeface="Arial" pitchFamily="34" charset="0"/>
                        <a:cs typeface="Arial" pitchFamily="34" charset="0"/>
                      </a:endParaRPr>
                    </a:p>
                  </a:txBody>
                  <a:tcPr marL="91447" marR="91447" marT="45734" marB="45734" anchor="ctr">
                    <a:lnL w="38100" cap="flat" cmpd="sng" algn="ctr">
                      <a:solidFill>
                        <a:srgbClr val="D9D9D9"/>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38100" cap="flat" cmpd="sng" algn="ctr">
                      <a:solidFill>
                        <a:srgbClr val="D9D9D9"/>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c>
                  <a:txBody>
                    <a:bodyPr/>
                    <a:lstStyle/>
                    <a:p>
                      <a:pPr algn="ctr"/>
                      <a:r>
                        <a:rPr lang="en-US" sz="1400" dirty="0" smtClean="0">
                          <a:latin typeface="Arial" pitchFamily="34" charset="0"/>
                          <a:cs typeface="Arial" pitchFamily="34" charset="0"/>
                        </a:rPr>
                        <a:t>12/5/04</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38100" cap="flat" cmpd="sng" algn="ctr">
                      <a:solidFill>
                        <a:srgbClr val="D9D9D9"/>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c>
                  <a:txBody>
                    <a:bodyPr/>
                    <a:lstStyle/>
                    <a:p>
                      <a:pPr algn="ctr"/>
                      <a:r>
                        <a:rPr lang="en-US" sz="1400" dirty="0" smtClean="0">
                          <a:latin typeface="Arial" pitchFamily="34" charset="0"/>
                          <a:cs typeface="Arial" pitchFamily="34" charset="0"/>
                        </a:rPr>
                        <a:t>Updated</a:t>
                      </a:r>
                      <a:r>
                        <a:rPr lang="en-US" sz="1400" baseline="0" dirty="0" smtClean="0">
                          <a:latin typeface="Arial" pitchFamily="34" charset="0"/>
                          <a:cs typeface="Arial" pitchFamily="34" charset="0"/>
                        </a:rPr>
                        <a:t> requirements and constraint schema</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6350" cap="flat" cmpd="sng" algn="ctr">
                      <a:solidFill>
                        <a:prstClr val="white">
                          <a:lumMod val="85000"/>
                        </a:prstClr>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38100" cap="flat" cmpd="sng" algn="ctr">
                      <a:solidFill>
                        <a:srgbClr val="D9D9D9"/>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c>
                  <a:txBody>
                    <a:bodyPr/>
                    <a:lstStyle/>
                    <a:p>
                      <a:pPr algn="ctr"/>
                      <a:r>
                        <a:rPr lang="en-US" sz="1400" dirty="0" smtClean="0">
                          <a:latin typeface="Arial" pitchFamily="34" charset="0"/>
                          <a:cs typeface="Arial" pitchFamily="34" charset="0"/>
                        </a:rPr>
                        <a:t>Sarah D.</a:t>
                      </a:r>
                      <a:endParaRPr lang="en-US" sz="1400" dirty="0">
                        <a:latin typeface="Arial" pitchFamily="34" charset="0"/>
                        <a:cs typeface="Arial" pitchFamily="34" charset="0"/>
                      </a:endParaRPr>
                    </a:p>
                  </a:txBody>
                  <a:tcPr marL="91447" marR="91447" marT="45734" marB="45734" anchor="ctr">
                    <a:lnL w="6350" cap="flat" cmpd="sng" algn="ctr">
                      <a:solidFill>
                        <a:prstClr val="white">
                          <a:lumMod val="85000"/>
                        </a:prstClr>
                      </a:solidFill>
                      <a:prstDash val="solid"/>
                      <a:round/>
                      <a:headEnd type="none" w="med" len="med"/>
                      <a:tailEnd type="none" w="med" len="med"/>
                    </a:lnL>
                    <a:lnR w="38100" cap="flat" cmpd="sng" algn="ctr">
                      <a:solidFill>
                        <a:srgbClr val="D9D9D9"/>
                      </a:solidFill>
                      <a:prstDash val="solid"/>
                      <a:round/>
                      <a:headEnd type="none" w="med" len="med"/>
                      <a:tailEnd type="none" w="med" len="med"/>
                    </a:lnR>
                    <a:lnT w="6350" cap="flat" cmpd="sng" algn="ctr">
                      <a:solidFill>
                        <a:prstClr val="white">
                          <a:lumMod val="85000"/>
                        </a:prstClr>
                      </a:solidFill>
                      <a:prstDash val="solid"/>
                      <a:round/>
                      <a:headEnd type="none" w="med" len="med"/>
                      <a:tailEnd type="none" w="med" len="med"/>
                    </a:lnT>
                    <a:lnB w="38100" cap="flat" cmpd="sng" algn="ctr">
                      <a:solidFill>
                        <a:srgbClr val="D9D9D9"/>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r>
            </a:tbl>
          </a:graphicData>
        </a:graphic>
      </p:graphicFrame>
      <p:grpSp>
        <p:nvGrpSpPr>
          <p:cNvPr id="12" name="Group 11"/>
          <p:cNvGrpSpPr/>
          <p:nvPr/>
        </p:nvGrpSpPr>
        <p:grpSpPr>
          <a:xfrm>
            <a:off x="7407343" y="730894"/>
            <a:ext cx="1235427" cy="143483"/>
            <a:chOff x="3462929" y="4029126"/>
            <a:chExt cx="1696889" cy="197077"/>
          </a:xfrm>
        </p:grpSpPr>
        <p:cxnSp>
          <p:nvCxnSpPr>
            <p:cNvPr id="13" name="Straight Connector 12"/>
            <p:cNvCxnSpPr>
              <a:endCxn id="18"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1551813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2"/>
          <p:cNvSpPr>
            <a:spLocks noGrp="1"/>
          </p:cNvSpPr>
          <p:nvPr>
            <p:ph type="title"/>
          </p:nvPr>
        </p:nvSpPr>
        <p:spPr/>
        <p:txBody>
          <a:bodyPr/>
          <a:lstStyle/>
          <a:p>
            <a:r>
              <a:rPr lang="en-US" dirty="0" smtClean="0"/>
              <a:t>What is an IEPD Catalog?</a:t>
            </a:r>
          </a:p>
        </p:txBody>
      </p:sp>
      <p:sp>
        <p:nvSpPr>
          <p:cNvPr id="3" name="Slide Number Placeholder 2"/>
          <p:cNvSpPr>
            <a:spLocks noGrp="1"/>
          </p:cNvSpPr>
          <p:nvPr>
            <p:ph type="sldNum" sz="quarter" idx="4"/>
          </p:nvPr>
        </p:nvSpPr>
        <p:spPr/>
        <p:txBody>
          <a:bodyPr/>
          <a:lstStyle/>
          <a:p>
            <a:fld id="{6E6030FC-FB78-5E4D-92EA-5D9433591EA9}" type="slidenum">
              <a:rPr lang="en-US" smtClean="0"/>
              <a:pPr/>
              <a:t>21</a:t>
            </a:fld>
            <a:endParaRPr lang="en-US" dirty="0"/>
          </a:p>
        </p:txBody>
      </p:sp>
      <p:sp>
        <p:nvSpPr>
          <p:cNvPr id="12" name="Content Placeholder 1"/>
          <p:cNvSpPr>
            <a:spLocks noGrp="1"/>
          </p:cNvSpPr>
          <p:nvPr>
            <p:ph idx="1"/>
          </p:nvPr>
        </p:nvSpPr>
        <p:spPr>
          <a:xfrm>
            <a:off x="324070" y="1122947"/>
            <a:ext cx="7992848" cy="4489424"/>
          </a:xfrm>
        </p:spPr>
        <p:txBody>
          <a:bodyPr>
            <a:normAutofit/>
          </a:bodyPr>
          <a:lstStyle/>
          <a:p>
            <a:pPr>
              <a:spcAft>
                <a:spcPct val="0"/>
              </a:spcAft>
            </a:pPr>
            <a:r>
              <a:rPr lang="en-US" sz="1600" b="1" dirty="0" smtClean="0">
                <a:solidFill>
                  <a:srgbClr val="1F497D"/>
                </a:solidFill>
                <a:latin typeface="Arial" charset="0"/>
              </a:rPr>
              <a:t>Every NIEM IEPD describes itself through a mandatory catalog artifact. A catalog is a multi-purpose XML file containing metadata that describes an IEPD’s</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Unique identification</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Basic descriptive characteristic </a:t>
            </a:r>
            <a:endParaRPr lang="en-US" sz="1600" dirty="0">
              <a:solidFill>
                <a:srgbClr val="666869"/>
              </a:solidFill>
              <a:latin typeface="Arial" charset="0"/>
            </a:endParaRP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Directory structure and artifacts</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Lineage and relationships to other IEPDs</a:t>
            </a:r>
          </a:p>
          <a:p>
            <a:pPr>
              <a:spcBef>
                <a:spcPts val="1638"/>
              </a:spcBef>
              <a:spcAft>
                <a:spcPct val="0"/>
              </a:spcAft>
            </a:pPr>
            <a:r>
              <a:rPr lang="en-US" sz="1600" dirty="0" smtClean="0">
                <a:solidFill>
                  <a:srgbClr val="666869"/>
                </a:solidFill>
                <a:latin typeface="Arial" charset="0"/>
              </a:rPr>
              <a:t>This metadata is designed to be the minimal information required to facilitate human understanding, tool support, and machine processing. </a:t>
            </a:r>
          </a:p>
        </p:txBody>
      </p:sp>
      <p:grpSp>
        <p:nvGrpSpPr>
          <p:cNvPr id="17" name="Group 16"/>
          <p:cNvGrpSpPr/>
          <p:nvPr/>
        </p:nvGrpSpPr>
        <p:grpSpPr>
          <a:xfrm>
            <a:off x="7407343" y="730894"/>
            <a:ext cx="1235427" cy="143483"/>
            <a:chOff x="3462929" y="4029126"/>
            <a:chExt cx="1696889" cy="197077"/>
          </a:xfrm>
        </p:grpSpPr>
        <p:cxnSp>
          <p:nvCxnSpPr>
            <p:cNvPr id="18" name="Straight Connector 17"/>
            <p:cNvCxnSpPr>
              <a:endCxn id="2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3" name="Rounded Rectangle 12"/>
          <p:cNvSpPr/>
          <p:nvPr/>
        </p:nvSpPr>
        <p:spPr bwMode="auto">
          <a:xfrm>
            <a:off x="517770" y="4710545"/>
            <a:ext cx="7587140" cy="873902"/>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lstStyle/>
          <a:p>
            <a:pPr algn="ctr">
              <a:lnSpc>
                <a:spcPct val="90000"/>
              </a:lnSpc>
              <a:defRPr/>
            </a:pPr>
            <a:r>
              <a:rPr lang="en-US" b="1" spc="-50" dirty="0">
                <a:solidFill>
                  <a:srgbClr val="304776"/>
                </a:solidFill>
                <a:latin typeface="+mj-lt"/>
                <a:cs typeface="Arial"/>
              </a:rPr>
              <a:t>Please see the current version of the MPD Specification available</a:t>
            </a:r>
            <a:br>
              <a:rPr lang="en-US" b="1" spc="-50" dirty="0">
                <a:solidFill>
                  <a:srgbClr val="304776"/>
                </a:solidFill>
                <a:latin typeface="+mj-lt"/>
                <a:cs typeface="Arial"/>
              </a:rPr>
            </a:br>
            <a:r>
              <a:rPr lang="en-US" b="1" spc="-50" dirty="0">
                <a:solidFill>
                  <a:srgbClr val="304776"/>
                </a:solidFill>
                <a:latin typeface="+mj-lt"/>
                <a:cs typeface="Arial"/>
              </a:rPr>
              <a:t>on NIEM.gov for additional information.</a:t>
            </a:r>
          </a:p>
        </p:txBody>
      </p:sp>
    </p:spTree>
    <p:extLst>
      <p:ext uri="{BB962C8B-B14F-4D97-AF65-F5344CB8AC3E}">
        <p14:creationId xmlns:p14="http://schemas.microsoft.com/office/powerpoint/2010/main" val="372066608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xfrm>
            <a:off x="255754" y="156780"/>
            <a:ext cx="6646041" cy="472966"/>
          </a:xfrm>
          <a:ln/>
        </p:spPr>
        <p:txBody>
          <a:bodyPr>
            <a:normAutofit fontScale="90000"/>
          </a:bodyPr>
          <a:lstStyle/>
          <a:p>
            <a:pPr eaLnBrk="1" hangingPunct="1"/>
            <a:r>
              <a:rPr lang="en-US" sz="2800" dirty="0" smtClean="0">
                <a:latin typeface="Arial" charset="0"/>
              </a:rPr>
              <a:t>Module 2.3: </a:t>
            </a:r>
            <a:r>
              <a:rPr lang="en-US" sz="2800" b="0" dirty="0" smtClean="0">
                <a:latin typeface="Arial" charset="0"/>
              </a:rPr>
              <a:t>ADDITIONAL IEPD ARTIFACTS</a:t>
            </a:r>
            <a:endParaRPr lang="en-US" sz="2800" b="0" dirty="0">
              <a:latin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22</a:t>
            </a:fld>
            <a:endParaRPr lang="en-US" dirty="0"/>
          </a:p>
        </p:txBody>
      </p:sp>
      <p:sp>
        <p:nvSpPr>
          <p:cNvPr id="13" name="Content Placeholder 2"/>
          <p:cNvSpPr txBox="1">
            <a:spLocks/>
          </p:cNvSpPr>
          <p:nvPr/>
        </p:nvSpPr>
        <p:spPr>
          <a:xfrm>
            <a:off x="324069" y="1439592"/>
            <a:ext cx="8362731" cy="345166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you’ll be able to:</a:t>
            </a:r>
          </a:p>
          <a:p>
            <a:pPr marL="0" lvl="1" indent="0">
              <a:lnSpc>
                <a:spcPct val="106000"/>
              </a:lnSpc>
              <a:spcAft>
                <a:spcPts val="3000"/>
              </a:spcAft>
              <a:buClr>
                <a:schemeClr val="tx1"/>
              </a:buClr>
              <a:buNone/>
              <a:defRPr/>
            </a:pPr>
            <a:r>
              <a:rPr lang="en-US" dirty="0" smtClean="0">
                <a:solidFill>
                  <a:schemeClr val="tx1"/>
                </a:solidFill>
              </a:rPr>
              <a:t>Identify additional artifacts that an organization may add to an IEPD</a:t>
            </a:r>
            <a:endParaRPr lang="en-US" dirty="0">
              <a:solidFill>
                <a:schemeClr val="tx1"/>
              </a:solidFill>
            </a:endParaRPr>
          </a:p>
        </p:txBody>
      </p:sp>
      <p:grpSp>
        <p:nvGrpSpPr>
          <p:cNvPr id="16" name="Group 15"/>
          <p:cNvGrpSpPr/>
          <p:nvPr/>
        </p:nvGrpSpPr>
        <p:grpSpPr>
          <a:xfrm>
            <a:off x="7407343" y="730894"/>
            <a:ext cx="1235427" cy="143483"/>
            <a:chOff x="3462929" y="4029126"/>
            <a:chExt cx="1696889" cy="197077"/>
          </a:xfrm>
        </p:grpSpPr>
        <p:cxnSp>
          <p:nvCxnSpPr>
            <p:cNvPr id="17" name="Straight Connector 16"/>
            <p:cNvCxnSpPr>
              <a:endCxn id="2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94823135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Content Placeholder 1"/>
          <p:cNvSpPr>
            <a:spLocks noGrp="1"/>
          </p:cNvSpPr>
          <p:nvPr>
            <p:ph idx="1"/>
          </p:nvPr>
        </p:nvSpPr>
        <p:spPr/>
        <p:txBody>
          <a:bodyPr>
            <a:normAutofit/>
          </a:bodyPr>
          <a:lstStyle/>
          <a:p>
            <a:pPr>
              <a:spcAft>
                <a:spcPts val="600"/>
              </a:spcAft>
            </a:pPr>
            <a:r>
              <a:rPr lang="en-US" sz="1800" dirty="0" smtClean="0">
                <a:solidFill>
                  <a:srgbClr val="686868"/>
                </a:solidFill>
              </a:rPr>
              <a:t>Although an IEPD generally consists of the required and the optional artifacts identified by NIEM, some organizations and exchange developers may decide to add additional artifacts to the IEPD. This might be because:</a:t>
            </a:r>
          </a:p>
          <a:p>
            <a:pPr marL="342900" indent="-342900">
              <a:buClr>
                <a:srgbClr val="646769"/>
              </a:buClr>
              <a:buFont typeface="Arial"/>
              <a:buChar char="•"/>
            </a:pPr>
            <a:r>
              <a:rPr lang="en-US" sz="1800" dirty="0" smtClean="0">
                <a:solidFill>
                  <a:srgbClr val="686868"/>
                </a:solidFill>
              </a:rPr>
              <a:t>An organization may have IEPD development requirements in place</a:t>
            </a:r>
          </a:p>
          <a:p>
            <a:pPr marL="342900" indent="-342900">
              <a:buClr>
                <a:srgbClr val="646769"/>
              </a:buClr>
              <a:buFont typeface="Arial"/>
              <a:buChar char="•"/>
            </a:pPr>
            <a:r>
              <a:rPr lang="en-US" sz="1800" dirty="0" smtClean="0">
                <a:solidFill>
                  <a:srgbClr val="686868"/>
                </a:solidFill>
              </a:rPr>
              <a:t>In general, more artifacts and better documentation increases the quality of an IEPD</a:t>
            </a:r>
          </a:p>
        </p:txBody>
      </p:sp>
      <p:sp>
        <p:nvSpPr>
          <p:cNvPr id="51203" name="Title 2"/>
          <p:cNvSpPr>
            <a:spLocks noGrp="1"/>
          </p:cNvSpPr>
          <p:nvPr>
            <p:ph type="title"/>
          </p:nvPr>
        </p:nvSpPr>
        <p:spPr/>
        <p:txBody>
          <a:bodyPr/>
          <a:lstStyle/>
          <a:p>
            <a:r>
              <a:rPr lang="en-US" smtClean="0"/>
              <a:t>Additional IEPD Artifacts</a:t>
            </a:r>
          </a:p>
        </p:txBody>
      </p:sp>
      <p:sp>
        <p:nvSpPr>
          <p:cNvPr id="2" name="Slide Number Placeholder 1"/>
          <p:cNvSpPr>
            <a:spLocks noGrp="1"/>
          </p:cNvSpPr>
          <p:nvPr>
            <p:ph type="sldNum" sz="quarter" idx="4"/>
          </p:nvPr>
        </p:nvSpPr>
        <p:spPr/>
        <p:txBody>
          <a:bodyPr/>
          <a:lstStyle/>
          <a:p>
            <a:fld id="{6E6030FC-FB78-5E4D-92EA-5D9433591EA9}" type="slidenum">
              <a:rPr lang="en-US" smtClean="0"/>
              <a:pPr/>
              <a:t>23</a:t>
            </a:fld>
            <a:endParaRPr lang="en-US" dirty="0"/>
          </a:p>
        </p:txBody>
      </p:sp>
      <p:sp>
        <p:nvSpPr>
          <p:cNvPr id="3" name="TextBox 2"/>
          <p:cNvSpPr txBox="1"/>
          <p:nvPr/>
        </p:nvSpPr>
        <p:spPr>
          <a:xfrm>
            <a:off x="8928100" y="4203700"/>
            <a:ext cx="184666" cy="369332"/>
          </a:xfrm>
          <a:prstGeom prst="rect">
            <a:avLst/>
          </a:prstGeom>
          <a:noFill/>
        </p:spPr>
        <p:txBody>
          <a:bodyPr wrap="none" rtlCol="0">
            <a:spAutoFit/>
          </a:bodyPr>
          <a:lstStyle/>
          <a:p>
            <a:endParaRPr lang="en-US" dirty="0" err="1" smtClean="0">
              <a:solidFill>
                <a:srgbClr val="686868"/>
              </a:solidFill>
            </a:endParaRPr>
          </a:p>
        </p:txBody>
      </p:sp>
      <p:grpSp>
        <p:nvGrpSpPr>
          <p:cNvPr id="19" name="Group 18"/>
          <p:cNvGrpSpPr/>
          <p:nvPr/>
        </p:nvGrpSpPr>
        <p:grpSpPr>
          <a:xfrm>
            <a:off x="7407343" y="730894"/>
            <a:ext cx="1235427" cy="143483"/>
            <a:chOff x="3462929" y="4029126"/>
            <a:chExt cx="1696889" cy="197077"/>
          </a:xfrm>
        </p:grpSpPr>
        <p:cxnSp>
          <p:nvCxnSpPr>
            <p:cNvPr id="20" name="Straight Connector 19"/>
            <p:cNvCxnSpPr>
              <a:endCxn id="2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8" name="Table 17"/>
          <p:cNvGraphicFramePr>
            <a:graphicFrameLocks noGrp="1"/>
          </p:cNvGraphicFramePr>
          <p:nvPr>
            <p:extLst>
              <p:ext uri="{D42A27DB-BD31-4B8C-83A1-F6EECF244321}">
                <p14:modId xmlns:p14="http://schemas.microsoft.com/office/powerpoint/2010/main" val="3673668703"/>
              </p:ext>
            </p:extLst>
          </p:nvPr>
        </p:nvGraphicFramePr>
        <p:xfrm>
          <a:off x="1018540" y="3168080"/>
          <a:ext cx="7205982" cy="2688466"/>
        </p:xfrm>
        <a:graphic>
          <a:graphicData uri="http://schemas.openxmlformats.org/drawingml/2006/table">
            <a:tbl>
              <a:tblPr/>
              <a:tblGrid>
                <a:gridCol w="2105660"/>
                <a:gridCol w="2550161"/>
                <a:gridCol w="2550161"/>
              </a:tblGrid>
              <a:tr h="523696">
                <a:tc>
                  <a:txBody>
                    <a:bodyPr/>
                    <a:lstStyle/>
                    <a:p>
                      <a:pPr algn="ctr" fontAlgn="t"/>
                      <a:endParaRPr lang="en-US" sz="1600" b="0" i="0" u="none" strike="noStrike" dirty="0">
                        <a:solidFill>
                          <a:schemeClr val="bg1"/>
                        </a:solidFill>
                        <a:latin typeface="Arial"/>
                        <a:cs typeface="Arial"/>
                      </a:endParaRPr>
                    </a:p>
                  </a:txBody>
                  <a:tcPr marL="5508" marR="5508" marT="551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gridSpan="2">
                  <a:txBody>
                    <a:bodyPr/>
                    <a:lstStyle/>
                    <a:p>
                      <a:pPr algn="ctr" fontAlgn="t"/>
                      <a:r>
                        <a:rPr lang="en-US" sz="1600" b="1" i="0" u="none" strike="noStrike" dirty="0">
                          <a:solidFill>
                            <a:srgbClr val="686868"/>
                          </a:solidFill>
                          <a:latin typeface="+mn-lt"/>
                          <a:cs typeface="Arial"/>
                        </a:rPr>
                        <a:t>Additional Artifacts</a:t>
                      </a:r>
                    </a:p>
                  </a:txBody>
                  <a:tcPr marL="5508" marR="5508" marT="551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hMerge="1">
                  <a:txBody>
                    <a:bodyPr/>
                    <a:lstStyle/>
                    <a:p>
                      <a:pPr algn="ctr" fontAlgn="t"/>
                      <a:endParaRPr lang="en-US" sz="1600" b="1" i="0" u="none" strike="noStrike" dirty="0">
                        <a:solidFill>
                          <a:srgbClr val="686868"/>
                        </a:solidFill>
                        <a:latin typeface="Arial"/>
                        <a:cs typeface="Arial"/>
                      </a:endParaRPr>
                    </a:p>
                  </a:txBody>
                  <a:tcPr marL="5508" marR="5508" marT="551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096133">
                <a:tc>
                  <a:txBody>
                    <a:bodyPr/>
                    <a:lstStyle/>
                    <a:p>
                      <a:pPr algn="ctr" fontAlgn="t"/>
                      <a:r>
                        <a:rPr lang="en-US" sz="1400" b="1" i="0" u="none" strike="noStrike" dirty="0" smtClean="0">
                          <a:solidFill>
                            <a:schemeClr val="bg1"/>
                          </a:solidFill>
                          <a:latin typeface="Arial"/>
                          <a:cs typeface="Arial"/>
                        </a:rPr>
                        <a:t>Exchange</a:t>
                      </a:r>
                      <a:r>
                        <a:rPr lang="en-US" sz="1400" b="1" i="0" u="none" strike="noStrike" baseline="0" dirty="0" smtClean="0">
                          <a:solidFill>
                            <a:schemeClr val="bg1"/>
                          </a:solidFill>
                          <a:latin typeface="Arial"/>
                          <a:cs typeface="Arial"/>
                        </a:rPr>
                        <a:t> Files</a:t>
                      </a:r>
                      <a:endParaRPr lang="en-US" sz="1400" b="1" i="0" u="none" strike="noStrike" dirty="0">
                        <a:solidFill>
                          <a:schemeClr val="bg1"/>
                        </a:solidFill>
                        <a:latin typeface="Arial"/>
                        <a:cs typeface="Arial"/>
                      </a:endParaRP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marL="285750" indent="-285750" algn="l" fontAlgn="t">
                        <a:buFont typeface="Arial"/>
                        <a:buChar char="•"/>
                      </a:pPr>
                      <a:r>
                        <a:rPr lang="en-US" sz="1400" b="0" i="0" u="none" strike="noStrike" dirty="0" smtClean="0">
                          <a:solidFill>
                            <a:schemeClr val="tx1"/>
                          </a:solidFill>
                          <a:latin typeface="+mn-lt"/>
                          <a:cs typeface="Arial"/>
                        </a:rPr>
                        <a:t>WSDL Definitions</a:t>
                      </a:r>
                    </a:p>
                    <a:p>
                      <a:pPr marL="285750" indent="-285750" algn="l" fontAlgn="t">
                        <a:buFont typeface="Arial"/>
                        <a:buChar char="•"/>
                      </a:pPr>
                      <a:r>
                        <a:rPr lang="en-US" sz="1400" b="0" i="0" u="none" strike="noStrike" dirty="0" smtClean="0">
                          <a:solidFill>
                            <a:schemeClr val="tx1"/>
                          </a:solidFill>
                          <a:latin typeface="+mn-lt"/>
                          <a:cs typeface="Arial"/>
                        </a:rPr>
                        <a:t>XML Instance Examples</a:t>
                      </a: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75000"/>
                      </a:schemeClr>
                    </a:solidFill>
                  </a:tcPr>
                </a:tc>
                <a:tc>
                  <a:txBody>
                    <a:bodyPr/>
                    <a:lstStyle/>
                    <a:p>
                      <a:pPr marL="285750" indent="-285750" algn="l" fontAlgn="t">
                        <a:buFont typeface="Arial"/>
                        <a:buChar char="•"/>
                      </a:pPr>
                      <a:r>
                        <a:rPr lang="en-US" sz="1400" b="0" i="0" u="none" strike="noStrike" dirty="0" smtClean="0">
                          <a:solidFill>
                            <a:schemeClr val="tx1"/>
                          </a:solidFill>
                          <a:latin typeface="+mn-lt"/>
                          <a:cs typeface="Arial"/>
                        </a:rPr>
                        <a:t>SOAP Message Files</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38100" cap="flat" cmpd="sng" algn="ctr">
                      <a:solidFill>
                        <a:prstClr val="white">
                          <a:lumMod val="85000"/>
                        </a:prstClr>
                      </a:solidFill>
                      <a:prstDash val="solid"/>
                      <a:round/>
                      <a:headEnd type="none" w="med" len="med"/>
                      <a:tailEnd type="none" w="med" len="med"/>
                    </a:lnT>
                    <a:lnB w="12700" cap="flat" cmpd="sng" algn="ctr">
                      <a:solidFill>
                        <a:srgbClr val="D9D9D9"/>
                      </a:solidFill>
                      <a:prstDash val="solid"/>
                      <a:round/>
                      <a:headEnd type="none" w="med" len="med"/>
                      <a:tailEnd type="none" w="med" len="med"/>
                    </a:lnB>
                    <a:solidFill>
                      <a:schemeClr val="bg1">
                        <a:lumMod val="75000"/>
                      </a:schemeClr>
                    </a:solidFill>
                  </a:tcPr>
                </a:tc>
              </a:tr>
              <a:tr h="1068637">
                <a:tc>
                  <a:txBody>
                    <a:bodyPr/>
                    <a:lstStyle/>
                    <a:p>
                      <a:pPr algn="ctr" fontAlgn="t"/>
                      <a:r>
                        <a:rPr lang="en-US" sz="1400" b="1" i="0" u="none" strike="noStrike" dirty="0">
                          <a:solidFill>
                            <a:schemeClr val="bg1"/>
                          </a:solidFill>
                          <a:latin typeface="Arial"/>
                          <a:cs typeface="Arial"/>
                        </a:rPr>
                        <a:t>Documentation</a:t>
                      </a:r>
                    </a:p>
                  </a:txBody>
                  <a:tcPr marT="45736" marB="45736" anchor="ctr">
                    <a:lnL w="38100" cap="flat" cmpd="sng" algn="ctr">
                      <a:solidFill>
                        <a:prstClr val="white">
                          <a:lumMod val="85000"/>
                        </a:prstClr>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gradFill flip="none" rotWithShape="1">
                      <a:gsLst>
                        <a:gs pos="0">
                          <a:schemeClr val="tx2">
                            <a:lumMod val="50000"/>
                          </a:schemeClr>
                        </a:gs>
                        <a:gs pos="100000">
                          <a:schemeClr val="tx2"/>
                        </a:gs>
                      </a:gsLst>
                      <a:lin ang="16200000" scaled="0"/>
                      <a:tileRect/>
                    </a:gradFill>
                  </a:tcPr>
                </a:tc>
                <a:tc>
                  <a:txBody>
                    <a:bodyPr/>
                    <a:lstStyle/>
                    <a:p>
                      <a:pPr marL="285750" indent="-285750" algn="l" fontAlgn="t">
                        <a:buFont typeface="Arial"/>
                        <a:buChar char="•"/>
                      </a:pPr>
                      <a:r>
                        <a:rPr lang="en-US" sz="1400" b="0" i="0" u="none" strike="noStrike" dirty="0">
                          <a:solidFill>
                            <a:schemeClr val="tx1"/>
                          </a:solidFill>
                          <a:latin typeface="+mn-lt"/>
                          <a:cs typeface="Arial"/>
                        </a:rPr>
                        <a:t>Memorandums of Agreement</a:t>
                      </a:r>
                    </a:p>
                    <a:p>
                      <a:pPr marL="285750" indent="-285750" algn="l" fontAlgn="t">
                        <a:buFont typeface="Arial"/>
                        <a:buChar char="•"/>
                      </a:pPr>
                      <a:r>
                        <a:rPr lang="en-US" sz="1400" b="0" i="0" u="none" strike="noStrike" dirty="0">
                          <a:solidFill>
                            <a:schemeClr val="tx1"/>
                          </a:solidFill>
                          <a:latin typeface="+mn-lt"/>
                          <a:cs typeface="Arial"/>
                        </a:rPr>
                        <a:t>Methodology and Tools</a:t>
                      </a:r>
                    </a:p>
                    <a:p>
                      <a:pPr marL="285750" indent="-285750" algn="l" fontAlgn="t">
                        <a:buFont typeface="Arial"/>
                        <a:buChar char="•"/>
                      </a:pPr>
                      <a:r>
                        <a:rPr lang="en-US" sz="1400" b="0" i="0" u="none" strike="noStrike" dirty="0">
                          <a:solidFill>
                            <a:schemeClr val="tx1"/>
                          </a:solidFill>
                          <a:latin typeface="+mn-lt"/>
                          <a:cs typeface="Arial"/>
                        </a:rPr>
                        <a:t>Testing and Conformance</a:t>
                      </a:r>
                    </a:p>
                  </a:txBody>
                  <a:tcPr marT="45736" marB="45736" anchor="ctr">
                    <a:lnL w="12700" cap="flat" cmpd="sng" algn="ctr">
                      <a:solidFill>
                        <a:srgbClr val="D9D9D9"/>
                      </a:solidFill>
                      <a:prstDash val="solid"/>
                      <a:round/>
                      <a:headEnd type="none" w="med" len="med"/>
                      <a:tailEnd type="none" w="med" len="med"/>
                    </a:lnL>
                    <a:lnR w="12700" cap="flat" cmpd="sng" algn="ctr">
                      <a:solidFill>
                        <a:srgbClr val="D9D9D9"/>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solidFill>
                      <a:schemeClr val="bg1">
                        <a:lumMod val="85000"/>
                      </a:schemeClr>
                    </a:solidFill>
                  </a:tcPr>
                </a:tc>
                <a:tc>
                  <a:txBody>
                    <a:bodyPr/>
                    <a:lstStyle/>
                    <a:p>
                      <a:pPr marL="285750" indent="-285750" algn="l" fontAlgn="t">
                        <a:buFont typeface="Arial"/>
                        <a:buChar char="•"/>
                      </a:pPr>
                      <a:r>
                        <a:rPr lang="en-US" sz="1400" b="0" i="0" u="none" strike="noStrike" dirty="0">
                          <a:solidFill>
                            <a:schemeClr val="tx1"/>
                          </a:solidFill>
                          <a:latin typeface="+mn-lt"/>
                          <a:cs typeface="Arial"/>
                        </a:rPr>
                        <a:t>Best practices</a:t>
                      </a:r>
                    </a:p>
                    <a:p>
                      <a:pPr marL="285750" indent="-285750" algn="l" fontAlgn="t">
                        <a:buFont typeface="Arial"/>
                        <a:buChar char="•"/>
                      </a:pPr>
                      <a:r>
                        <a:rPr lang="en-US" sz="1400" b="0" i="0" u="none" strike="noStrike" dirty="0">
                          <a:solidFill>
                            <a:schemeClr val="tx1"/>
                          </a:solidFill>
                          <a:latin typeface="+mn-lt"/>
                          <a:cs typeface="Arial"/>
                        </a:rPr>
                        <a:t>Extension Information</a:t>
                      </a:r>
                    </a:p>
                    <a:p>
                      <a:pPr marL="285750" indent="-285750" algn="l" fontAlgn="t">
                        <a:buFont typeface="Arial"/>
                        <a:buChar char="•"/>
                      </a:pPr>
                      <a:r>
                        <a:rPr lang="en-US" sz="1400" b="0" i="0" u="none" strike="noStrike" dirty="0">
                          <a:solidFill>
                            <a:schemeClr val="tx1"/>
                          </a:solidFill>
                          <a:latin typeface="+mn-lt"/>
                          <a:cs typeface="Arial"/>
                        </a:rPr>
                        <a:t>Endorsement Letters</a:t>
                      </a:r>
                    </a:p>
                    <a:p>
                      <a:pPr marL="285750" indent="-285750" algn="l" fontAlgn="t">
                        <a:buFont typeface="Arial"/>
                        <a:buChar char="•"/>
                      </a:pPr>
                      <a:r>
                        <a:rPr lang="en-US" sz="1400" b="0" i="0" u="none" strike="noStrike" dirty="0">
                          <a:solidFill>
                            <a:schemeClr val="tx1"/>
                          </a:solidFill>
                          <a:latin typeface="+mn-lt"/>
                          <a:cs typeface="Arial"/>
                        </a:rPr>
                        <a:t>Implementation Methods</a:t>
                      </a:r>
                    </a:p>
                  </a:txBody>
                  <a:tcPr marT="45736" marB="45736" anchor="ctr">
                    <a:lnL w="12700" cap="flat" cmpd="sng" algn="ctr">
                      <a:solidFill>
                        <a:srgbClr val="D9D9D9"/>
                      </a:solidFill>
                      <a:prstDash val="solid"/>
                      <a:round/>
                      <a:headEnd type="none" w="med" len="med"/>
                      <a:tailEnd type="none" w="med" len="med"/>
                    </a:lnL>
                    <a:lnR w="38100" cap="flat" cmpd="sng" algn="ctr">
                      <a:solidFill>
                        <a:prstClr val="white">
                          <a:lumMod val="85000"/>
                        </a:prstClr>
                      </a:solidFill>
                      <a:prstDash val="solid"/>
                      <a:round/>
                      <a:headEnd type="none" w="med" len="med"/>
                      <a:tailEnd type="none" w="med" len="med"/>
                    </a:lnR>
                    <a:lnT w="12700" cap="flat" cmpd="sng" algn="ctr">
                      <a:solidFill>
                        <a:srgbClr val="D9D9D9"/>
                      </a:solidFill>
                      <a:prstDash val="solid"/>
                      <a:round/>
                      <a:headEnd type="none" w="med" len="med"/>
                      <a:tailEnd type="none" w="med" len="med"/>
                    </a:lnT>
                    <a:lnB w="38100" cap="flat" cmpd="sng" algn="ctr">
                      <a:solidFill>
                        <a:prstClr val="white">
                          <a:lumMod val="85000"/>
                        </a:prstClr>
                      </a:solidFill>
                      <a:prstDash val="solid"/>
                      <a:round/>
                      <a:headEnd type="none" w="med" len="med"/>
                      <a:tailEnd type="none" w="med" len="med"/>
                    </a:lnB>
                    <a:solidFill>
                      <a:schemeClr val="bg1">
                        <a:lumMod val="85000"/>
                      </a:schemeClr>
                    </a:solidFill>
                  </a:tcPr>
                </a:tc>
              </a:tr>
            </a:tbl>
          </a:graphicData>
        </a:graphic>
      </p:graphicFrame>
    </p:spTree>
    <p:extLst>
      <p:ext uri="{BB962C8B-B14F-4D97-AF65-F5344CB8AC3E}">
        <p14:creationId xmlns:p14="http://schemas.microsoft.com/office/powerpoint/2010/main" val="222064921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xfrm>
            <a:off x="255754" y="156780"/>
            <a:ext cx="6646041" cy="472966"/>
          </a:xfrm>
          <a:ln/>
        </p:spPr>
        <p:txBody>
          <a:bodyPr>
            <a:normAutofit fontScale="90000"/>
          </a:bodyPr>
          <a:lstStyle/>
          <a:p>
            <a:pPr eaLnBrk="1" hangingPunct="1"/>
            <a:r>
              <a:rPr lang="en-US" sz="2800" dirty="0" smtClean="0">
                <a:latin typeface="Arial" charset="0"/>
              </a:rPr>
              <a:t>Module 2.4: </a:t>
            </a:r>
            <a:r>
              <a:rPr lang="en-US" sz="2800" b="0" dirty="0" smtClean="0">
                <a:latin typeface="Arial" charset="0"/>
              </a:rPr>
              <a:t>packaging and assembling an </a:t>
            </a:r>
            <a:r>
              <a:rPr lang="en-US" sz="2800" b="0" dirty="0" err="1" smtClean="0">
                <a:latin typeface="Arial" charset="0"/>
              </a:rPr>
              <a:t>iepd</a:t>
            </a:r>
            <a:endParaRPr lang="en-US" sz="2800" b="0" dirty="0">
              <a:latin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24</a:t>
            </a:fld>
            <a:endParaRPr lang="en-US" dirty="0"/>
          </a:p>
        </p:txBody>
      </p:sp>
      <p:sp>
        <p:nvSpPr>
          <p:cNvPr id="13" name="Content Placeholder 2"/>
          <p:cNvSpPr txBox="1">
            <a:spLocks/>
          </p:cNvSpPr>
          <p:nvPr/>
        </p:nvSpPr>
        <p:spPr>
          <a:xfrm>
            <a:off x="324069" y="1439592"/>
            <a:ext cx="8362731" cy="345166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you’ll be able to:</a:t>
            </a:r>
          </a:p>
          <a:p>
            <a:pPr marL="0" lvl="1" indent="0">
              <a:spcBef>
                <a:spcPts val="1680"/>
              </a:spcBef>
              <a:spcAft>
                <a:spcPts val="0"/>
              </a:spcAft>
              <a:buClr>
                <a:schemeClr val="tx1"/>
              </a:buClr>
              <a:buNone/>
              <a:defRPr/>
            </a:pPr>
            <a:r>
              <a:rPr lang="en-US" dirty="0" smtClean="0">
                <a:solidFill>
                  <a:schemeClr val="tx1"/>
                </a:solidFill>
              </a:rPr>
              <a:t>Explain the steps for packaging an IEPD</a:t>
            </a:r>
          </a:p>
          <a:p>
            <a:pPr marL="0" lvl="1" indent="0">
              <a:spcBef>
                <a:spcPts val="1680"/>
              </a:spcBef>
              <a:spcAft>
                <a:spcPts val="0"/>
              </a:spcAft>
              <a:buClr>
                <a:schemeClr val="tx1"/>
              </a:buClr>
              <a:buNone/>
              <a:defRPr/>
            </a:pPr>
            <a:r>
              <a:rPr lang="en-US" dirty="0" smtClean="0">
                <a:solidFill>
                  <a:schemeClr val="tx1"/>
                </a:solidFill>
              </a:rPr>
              <a:t>Provide an example of the IEPD folder structure</a:t>
            </a:r>
          </a:p>
          <a:p>
            <a:pPr marL="0" lvl="1" indent="0">
              <a:spcBef>
                <a:spcPts val="1680"/>
              </a:spcBef>
              <a:spcAft>
                <a:spcPts val="0"/>
              </a:spcAft>
              <a:buClr>
                <a:schemeClr val="tx1"/>
              </a:buClr>
              <a:buNone/>
              <a:defRPr/>
            </a:pPr>
            <a:r>
              <a:rPr lang="en-US" dirty="0" smtClean="0">
                <a:solidFill>
                  <a:schemeClr val="tx1"/>
                </a:solidFill>
              </a:rPr>
              <a:t>Describe the steps involved in assembling the final IEPD package</a:t>
            </a:r>
            <a:endParaRPr lang="en-US" dirty="0">
              <a:solidFill>
                <a:schemeClr val="tx1"/>
              </a:solidFill>
            </a:endParaRPr>
          </a:p>
        </p:txBody>
      </p:sp>
      <p:grpSp>
        <p:nvGrpSpPr>
          <p:cNvPr id="16" name="Group 15"/>
          <p:cNvGrpSpPr/>
          <p:nvPr/>
        </p:nvGrpSpPr>
        <p:grpSpPr>
          <a:xfrm>
            <a:off x="7407343" y="730894"/>
            <a:ext cx="1235427" cy="143483"/>
            <a:chOff x="3462929" y="4029126"/>
            <a:chExt cx="1696889" cy="197077"/>
          </a:xfrm>
        </p:grpSpPr>
        <p:cxnSp>
          <p:nvCxnSpPr>
            <p:cNvPr id="17" name="Straight Connector 16"/>
            <p:cNvCxnSpPr>
              <a:endCxn id="2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2" name="Straight Connector 11"/>
          <p:cNvCxnSpPr/>
          <p:nvPr/>
        </p:nvCxnSpPr>
        <p:spPr>
          <a:xfrm>
            <a:off x="471401" y="267228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471401" y="320337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6354917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2"/>
          <p:cNvSpPr>
            <a:spLocks noGrp="1"/>
          </p:cNvSpPr>
          <p:nvPr>
            <p:ph type="title"/>
          </p:nvPr>
        </p:nvSpPr>
        <p:spPr/>
        <p:txBody>
          <a:bodyPr/>
          <a:lstStyle/>
          <a:p>
            <a:r>
              <a:rPr lang="en-US" smtClean="0"/>
              <a:t>How do you package an IEPD?</a:t>
            </a:r>
          </a:p>
        </p:txBody>
      </p:sp>
      <p:sp>
        <p:nvSpPr>
          <p:cNvPr id="3" name="Slide Number Placeholder 2"/>
          <p:cNvSpPr>
            <a:spLocks noGrp="1"/>
          </p:cNvSpPr>
          <p:nvPr>
            <p:ph type="sldNum" sz="quarter" idx="4"/>
          </p:nvPr>
        </p:nvSpPr>
        <p:spPr/>
        <p:txBody>
          <a:bodyPr/>
          <a:lstStyle/>
          <a:p>
            <a:fld id="{6E6030FC-FB78-5E4D-92EA-5D9433591EA9}" type="slidenum">
              <a:rPr lang="en-US" smtClean="0"/>
              <a:pPr/>
              <a:t>25</a:t>
            </a:fld>
            <a:endParaRPr lang="en-US" dirty="0"/>
          </a:p>
        </p:txBody>
      </p:sp>
      <p:sp>
        <p:nvSpPr>
          <p:cNvPr id="8" name="Content Placeholder 1"/>
          <p:cNvSpPr>
            <a:spLocks noGrp="1"/>
          </p:cNvSpPr>
          <p:nvPr>
            <p:ph idx="1"/>
          </p:nvPr>
        </p:nvSpPr>
        <p:spPr>
          <a:xfrm>
            <a:off x="324070" y="1122947"/>
            <a:ext cx="7992848" cy="4489424"/>
          </a:xfrm>
        </p:spPr>
        <p:txBody>
          <a:bodyPr>
            <a:normAutofit/>
          </a:bodyPr>
          <a:lstStyle/>
          <a:p>
            <a:pPr>
              <a:spcAft>
                <a:spcPct val="0"/>
              </a:spcAft>
            </a:pPr>
            <a:r>
              <a:rPr lang="en-US" sz="2400" b="1" dirty="0">
                <a:solidFill>
                  <a:srgbClr val="1F497D"/>
                </a:solidFill>
                <a:latin typeface="Arial" charset="0"/>
              </a:rPr>
              <a:t>An IEPD is a single, encapsulated archive that contains all of the necessary artifacts that define an information exchange</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Different organizations may have different requirements for artifacts and structure</a:t>
            </a:r>
          </a:p>
          <a:p>
            <a:pPr marL="342900" indent="-342900">
              <a:spcBef>
                <a:spcPts val="1638"/>
              </a:spcBef>
              <a:spcAft>
                <a:spcPct val="0"/>
              </a:spcAft>
              <a:buClr>
                <a:srgbClr val="646769"/>
              </a:buClr>
              <a:buFont typeface="+mj-lt"/>
              <a:buAutoNum type="alphaUcPeriod"/>
            </a:pPr>
            <a:r>
              <a:rPr lang="en-US" sz="1600" dirty="0" smtClean="0">
                <a:solidFill>
                  <a:srgbClr val="666869"/>
                </a:solidFill>
                <a:latin typeface="Arial" charset="0"/>
              </a:rPr>
              <a:t>The standard you use, whether it is an internal or external organizational standard, should include a consistent naming and folder structure. The guidelines laid out in the Model Package Description (MPD) Specification should be used as a guideline</a:t>
            </a:r>
            <a:endParaRPr lang="en-US" sz="1600" dirty="0">
              <a:solidFill>
                <a:srgbClr val="666869"/>
              </a:solidFill>
              <a:latin typeface="Arial" charset="0"/>
            </a:endParaRPr>
          </a:p>
        </p:txBody>
      </p:sp>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Content Placeholder 1"/>
          <p:cNvSpPr>
            <a:spLocks noGrp="1"/>
          </p:cNvSpPr>
          <p:nvPr>
            <p:ph idx="1"/>
          </p:nvPr>
        </p:nvSpPr>
        <p:spPr>
          <a:xfrm>
            <a:off x="146537" y="1064846"/>
            <a:ext cx="5212863" cy="4829706"/>
          </a:xfrm>
        </p:spPr>
        <p:txBody>
          <a:bodyPr>
            <a:normAutofit fontScale="92500"/>
          </a:bodyPr>
          <a:lstStyle/>
          <a:p>
            <a:pPr>
              <a:spcBef>
                <a:spcPts val="1584"/>
              </a:spcBef>
              <a:buClrTx/>
            </a:pPr>
            <a:r>
              <a:rPr lang="en-US" sz="1600" dirty="0" smtClean="0">
                <a:solidFill>
                  <a:srgbClr val="646769"/>
                </a:solidFill>
              </a:rPr>
              <a:t>A standardized file structure promotes consistency, while creating a logical navigation through a large number of IEPD artifacts. Moreover, this consistency enables a greater degree of discovery and IEPD reuse because you can easily access information in a structured and uniform manner. As such: </a:t>
            </a:r>
          </a:p>
          <a:p>
            <a:pPr marL="285750" indent="-285750">
              <a:spcBef>
                <a:spcPts val="1584"/>
              </a:spcBef>
              <a:buClrTx/>
              <a:buFont typeface="Arial"/>
              <a:buChar char="•"/>
            </a:pPr>
            <a:r>
              <a:rPr lang="en-US" sz="1600" dirty="0" smtClean="0">
                <a:solidFill>
                  <a:srgbClr val="646769"/>
                </a:solidFill>
              </a:rPr>
              <a:t>Depending on the organization, IEPDs typically have a consistent folder structure, which allows for logical navigation of IEPD artifacts</a:t>
            </a:r>
          </a:p>
          <a:p>
            <a:pPr marL="285750" indent="-285750">
              <a:spcBef>
                <a:spcPts val="1584"/>
              </a:spcBef>
              <a:buClrTx/>
              <a:buFont typeface="Arial"/>
              <a:buChar char="•"/>
            </a:pPr>
            <a:r>
              <a:rPr lang="en-US" sz="1600" dirty="0" smtClean="0">
                <a:solidFill>
                  <a:srgbClr val="646769"/>
                </a:solidFill>
              </a:rPr>
              <a:t>Adopting an organizational standard for the structure and content of IEPDs will promote their discovery and reuse</a:t>
            </a:r>
          </a:p>
          <a:p>
            <a:pPr>
              <a:spcBef>
                <a:spcPts val="1584"/>
              </a:spcBef>
              <a:buClrTx/>
            </a:pPr>
            <a:r>
              <a:rPr lang="en-US" sz="1600" dirty="0" smtClean="0">
                <a:solidFill>
                  <a:srgbClr val="646769"/>
                </a:solidFill>
              </a:rPr>
              <a:t>The diagram to the right is an example of an IEPD folder structure</a:t>
            </a:r>
          </a:p>
          <a:p>
            <a:pPr>
              <a:spcBef>
                <a:spcPts val="1584"/>
              </a:spcBef>
              <a:buClrTx/>
            </a:pPr>
            <a:r>
              <a:rPr lang="en-US" sz="1600" dirty="0" smtClean="0">
                <a:solidFill>
                  <a:srgbClr val="646769"/>
                </a:solidFill>
              </a:rPr>
              <a:t>The catalog is intended to enable IEPD developers to locate artifacts in a directory and label them as specific IEPD artifacts, no matter where the exist in that directory</a:t>
            </a:r>
          </a:p>
          <a:p>
            <a:pPr marL="285750" indent="-285750">
              <a:spcBef>
                <a:spcPts val="1584"/>
              </a:spcBef>
              <a:buClrTx/>
              <a:buFont typeface="Arial"/>
              <a:buChar char="•"/>
            </a:pPr>
            <a:endParaRPr lang="en-US" sz="1600" dirty="0" smtClean="0">
              <a:solidFill>
                <a:srgbClr val="646769"/>
              </a:solidFill>
            </a:endParaRPr>
          </a:p>
        </p:txBody>
      </p:sp>
      <p:sp>
        <p:nvSpPr>
          <p:cNvPr id="53251" name="Title 2"/>
          <p:cNvSpPr>
            <a:spLocks noGrp="1"/>
          </p:cNvSpPr>
          <p:nvPr>
            <p:ph type="title"/>
          </p:nvPr>
        </p:nvSpPr>
        <p:spPr>
          <a:xfrm>
            <a:off x="255754" y="156780"/>
            <a:ext cx="6646041" cy="472966"/>
          </a:xfrm>
        </p:spPr>
        <p:txBody>
          <a:bodyPr>
            <a:normAutofit fontScale="90000"/>
          </a:bodyPr>
          <a:lstStyle/>
          <a:p>
            <a:r>
              <a:rPr lang="en-US" smtClean="0"/>
              <a:t>An Example of the IEPD Folder Structure</a:t>
            </a:r>
          </a:p>
        </p:txBody>
      </p:sp>
      <p:pic>
        <p:nvPicPr>
          <p:cNvPr id="5"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37200" y="1016000"/>
            <a:ext cx="3138847" cy="4991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4"/>
          </p:nvPr>
        </p:nvSpPr>
        <p:spPr/>
        <p:txBody>
          <a:bodyPr/>
          <a:lstStyle/>
          <a:p>
            <a:fld id="{6E6030FC-FB78-5E4D-92EA-5D9433591EA9}" type="slidenum">
              <a:rPr lang="en-US" smtClean="0"/>
              <a:pPr/>
              <a:t>26</a:t>
            </a:fld>
            <a:endParaRPr lang="en-US" dirty="0"/>
          </a:p>
        </p:txBody>
      </p:sp>
      <p:grpSp>
        <p:nvGrpSpPr>
          <p:cNvPr id="6" name="Group 5"/>
          <p:cNvGrpSpPr/>
          <p:nvPr/>
        </p:nvGrpSpPr>
        <p:grpSpPr>
          <a:xfrm>
            <a:off x="7407343" y="730894"/>
            <a:ext cx="1235427" cy="143483"/>
            <a:chOff x="3462929" y="4029126"/>
            <a:chExt cx="1696889" cy="197077"/>
          </a:xfrm>
        </p:grpSpPr>
        <p:cxnSp>
          <p:nvCxnSpPr>
            <p:cNvPr id="7" name="Straight Connector 6"/>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
          <p:cNvGrpSpPr>
            <a:grpSpLocks/>
          </p:cNvGrpSpPr>
          <p:nvPr/>
        </p:nvGrpSpPr>
        <p:grpSpPr bwMode="auto">
          <a:xfrm>
            <a:off x="723900" y="2184400"/>
            <a:ext cx="2362200" cy="2540000"/>
            <a:chOff x="469656" y="3044974"/>
            <a:chExt cx="2598609" cy="1772608"/>
          </a:xfrm>
        </p:grpSpPr>
        <p:sp>
          <p:nvSpPr>
            <p:cNvPr id="14" name="Rounded Rectangle 13"/>
            <p:cNvSpPr/>
            <p:nvPr/>
          </p:nvSpPr>
          <p:spPr bwMode="auto">
            <a:xfrm>
              <a:off x="469656" y="3044974"/>
              <a:ext cx="2598609" cy="177260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b="1" spc="-50" dirty="0">
                  <a:solidFill>
                    <a:srgbClr val="304776"/>
                  </a:solidFill>
                  <a:latin typeface="+mj-lt"/>
                  <a:cs typeface="Arial"/>
                </a:rPr>
                <a:t>Name</a:t>
              </a:r>
            </a:p>
          </p:txBody>
        </p:sp>
        <p:sp>
          <p:nvSpPr>
            <p:cNvPr id="15" name="Rounded Rectangle 14"/>
            <p:cNvSpPr/>
            <p:nvPr/>
          </p:nvSpPr>
          <p:spPr>
            <a:xfrm>
              <a:off x="564271" y="3523579"/>
              <a:ext cx="2406197" cy="120924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700" b="1" dirty="0">
                  <a:solidFill>
                    <a:srgbClr val="7F7F7F"/>
                  </a:solidFill>
                  <a:latin typeface="+mj-lt"/>
                  <a:cs typeface="Arial"/>
                </a:rPr>
                <a:t>Name each artifact for your exchange with a consistent naming convention</a:t>
              </a:r>
            </a:p>
          </p:txBody>
        </p:sp>
      </p:grpSp>
      <p:sp>
        <p:nvSpPr>
          <p:cNvPr id="54274" name="Content Placeholder 1"/>
          <p:cNvSpPr>
            <a:spLocks noGrp="1"/>
          </p:cNvSpPr>
          <p:nvPr>
            <p:ph idx="1"/>
          </p:nvPr>
        </p:nvSpPr>
        <p:spPr>
          <a:xfrm>
            <a:off x="324069" y="1122947"/>
            <a:ext cx="8362731" cy="832853"/>
          </a:xfrm>
        </p:spPr>
        <p:txBody>
          <a:bodyPr>
            <a:normAutofit/>
          </a:bodyPr>
          <a:lstStyle/>
          <a:p>
            <a:pPr marL="0" indent="0">
              <a:buFont typeface="Wingdings" pitchFamily="2" charset="2"/>
              <a:buNone/>
            </a:pPr>
            <a:r>
              <a:rPr lang="en-US" smtClean="0">
                <a:solidFill>
                  <a:srgbClr val="686868"/>
                </a:solidFill>
              </a:rPr>
              <a:t>Once all IEPD artifacts have been compiled, the next step is to properly name, file, and archive the final package</a:t>
            </a:r>
          </a:p>
          <a:p>
            <a:pPr marL="0" indent="0"/>
            <a:endParaRPr lang="en-US" smtClean="0">
              <a:solidFill>
                <a:srgbClr val="686868"/>
              </a:solidFill>
            </a:endParaRPr>
          </a:p>
        </p:txBody>
      </p:sp>
      <p:sp>
        <p:nvSpPr>
          <p:cNvPr id="54275" name="Title 2"/>
          <p:cNvSpPr>
            <a:spLocks noGrp="1"/>
          </p:cNvSpPr>
          <p:nvPr>
            <p:ph type="title"/>
          </p:nvPr>
        </p:nvSpPr>
        <p:spPr/>
        <p:txBody>
          <a:bodyPr/>
          <a:lstStyle/>
          <a:p>
            <a:r>
              <a:rPr lang="en-US" smtClean="0"/>
              <a:t>IEPD Assembly</a:t>
            </a:r>
          </a:p>
        </p:txBody>
      </p:sp>
      <p:sp>
        <p:nvSpPr>
          <p:cNvPr id="54277" name="Content Placeholder 1"/>
          <p:cNvSpPr txBox="1">
            <a:spLocks/>
          </p:cNvSpPr>
          <p:nvPr/>
        </p:nvSpPr>
        <p:spPr bwMode="auto">
          <a:xfrm>
            <a:off x="381000" y="5029200"/>
            <a:ext cx="8740775" cy="990600"/>
          </a:xfrm>
          <a:prstGeom prst="rect">
            <a:avLst/>
          </a:prstGeom>
          <a:noFill/>
          <a:ln w="9525">
            <a:noFill/>
            <a:miter lim="800000"/>
            <a:headEnd/>
            <a:tailEnd/>
          </a:ln>
        </p:spPr>
        <p:txBody>
          <a:bodyPr lIns="0"/>
          <a:lstStyle/>
          <a:p>
            <a:pPr>
              <a:spcBef>
                <a:spcPct val="20000"/>
              </a:spcBef>
              <a:buFont typeface="Wingdings" pitchFamily="2" charset="2"/>
              <a:buNone/>
            </a:pPr>
            <a:r>
              <a:rPr lang="en-US" sz="2000"/>
              <a:t>Organizational standards for each of these steps will increase the discoverability and reusability of IEPDs</a:t>
            </a:r>
          </a:p>
        </p:txBody>
      </p:sp>
      <p:sp>
        <p:nvSpPr>
          <p:cNvPr id="2" name="Slide Number Placeholder 1"/>
          <p:cNvSpPr>
            <a:spLocks noGrp="1"/>
          </p:cNvSpPr>
          <p:nvPr>
            <p:ph type="sldNum" sz="quarter" idx="4"/>
          </p:nvPr>
        </p:nvSpPr>
        <p:spPr/>
        <p:txBody>
          <a:bodyPr/>
          <a:lstStyle/>
          <a:p>
            <a:fld id="{6E6030FC-FB78-5E4D-92EA-5D9433591EA9}" type="slidenum">
              <a:rPr lang="en-US" smtClean="0"/>
              <a:pPr/>
              <a:t>27</a:t>
            </a:fld>
            <a:endParaRPr lang="en-US" dirty="0"/>
          </a:p>
        </p:txBody>
      </p:sp>
      <p:grpSp>
        <p:nvGrpSpPr>
          <p:cNvPr id="22" name="Group 1"/>
          <p:cNvGrpSpPr>
            <a:grpSpLocks/>
          </p:cNvGrpSpPr>
          <p:nvPr/>
        </p:nvGrpSpPr>
        <p:grpSpPr bwMode="auto">
          <a:xfrm>
            <a:off x="3340100" y="2184400"/>
            <a:ext cx="2362200" cy="2540000"/>
            <a:chOff x="469656" y="3044974"/>
            <a:chExt cx="2598609" cy="1772608"/>
          </a:xfrm>
        </p:grpSpPr>
        <p:sp>
          <p:nvSpPr>
            <p:cNvPr id="23" name="Rounded Rectangle 22"/>
            <p:cNvSpPr/>
            <p:nvPr/>
          </p:nvSpPr>
          <p:spPr bwMode="auto">
            <a:xfrm>
              <a:off x="469656" y="3044974"/>
              <a:ext cx="2598609" cy="177260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b="1" spc="-50" dirty="0">
                  <a:solidFill>
                    <a:srgbClr val="304776"/>
                  </a:solidFill>
                  <a:latin typeface="+mj-lt"/>
                  <a:cs typeface="Arial"/>
                </a:rPr>
                <a:t>File</a:t>
              </a:r>
            </a:p>
          </p:txBody>
        </p:sp>
        <p:sp>
          <p:nvSpPr>
            <p:cNvPr id="24" name="Rounded Rectangle 23"/>
            <p:cNvSpPr/>
            <p:nvPr/>
          </p:nvSpPr>
          <p:spPr>
            <a:xfrm>
              <a:off x="564271" y="3523579"/>
              <a:ext cx="2406197" cy="120924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700" b="1" dirty="0">
                  <a:solidFill>
                    <a:srgbClr val="7F7F7F"/>
                  </a:solidFill>
                  <a:latin typeface="+mj-lt"/>
                  <a:cs typeface="Arial"/>
                </a:rPr>
                <a:t>File each artifact in a logical, consistent folder structure</a:t>
              </a:r>
            </a:p>
          </p:txBody>
        </p:sp>
      </p:grpSp>
      <p:grpSp>
        <p:nvGrpSpPr>
          <p:cNvPr id="25" name="Group 1"/>
          <p:cNvGrpSpPr>
            <a:grpSpLocks/>
          </p:cNvGrpSpPr>
          <p:nvPr/>
        </p:nvGrpSpPr>
        <p:grpSpPr bwMode="auto">
          <a:xfrm>
            <a:off x="5956300" y="2146300"/>
            <a:ext cx="2362200" cy="2540000"/>
            <a:chOff x="469656" y="3044974"/>
            <a:chExt cx="2598609" cy="1772608"/>
          </a:xfrm>
        </p:grpSpPr>
        <p:sp>
          <p:nvSpPr>
            <p:cNvPr id="26" name="Rounded Rectangle 25"/>
            <p:cNvSpPr/>
            <p:nvPr/>
          </p:nvSpPr>
          <p:spPr bwMode="auto">
            <a:xfrm>
              <a:off x="469656" y="3044974"/>
              <a:ext cx="2598609" cy="177260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b="1" spc="-50" dirty="0">
                  <a:solidFill>
                    <a:srgbClr val="304776"/>
                  </a:solidFill>
                  <a:latin typeface="+mj-lt"/>
                  <a:cs typeface="Arial"/>
                </a:rPr>
                <a:t>Archive</a:t>
              </a:r>
            </a:p>
          </p:txBody>
        </p:sp>
        <p:sp>
          <p:nvSpPr>
            <p:cNvPr id="27" name="Rounded Rectangle 26"/>
            <p:cNvSpPr/>
            <p:nvPr/>
          </p:nvSpPr>
          <p:spPr>
            <a:xfrm>
              <a:off x="564271" y="3523579"/>
              <a:ext cx="2406197" cy="120924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700" b="1" dirty="0">
                  <a:solidFill>
                    <a:srgbClr val="7F7F7F"/>
                  </a:solidFill>
                  <a:latin typeface="+mj-lt"/>
                  <a:cs typeface="Arial"/>
                </a:rPr>
                <a:t>Archive the file structure, including artifacts, into the final package</a:t>
              </a:r>
            </a:p>
          </p:txBody>
        </p:sp>
      </p:grpSp>
      <p:grpSp>
        <p:nvGrpSpPr>
          <p:cNvPr id="28" name="Group 27"/>
          <p:cNvGrpSpPr/>
          <p:nvPr/>
        </p:nvGrpSpPr>
        <p:grpSpPr>
          <a:xfrm>
            <a:off x="7407343" y="730894"/>
            <a:ext cx="1235427" cy="143483"/>
            <a:chOff x="3462929" y="4029126"/>
            <a:chExt cx="1696889" cy="197077"/>
          </a:xfrm>
        </p:grpSpPr>
        <p:cxnSp>
          <p:nvCxnSpPr>
            <p:cNvPr id="29" name="Straight Connector 28"/>
            <p:cNvCxnSpPr>
              <a:endCxn id="3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0" name="Oval 2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tangle 17"/>
          <p:cNvSpPr>
            <a:spLocks noChangeArrowheads="1"/>
          </p:cNvSpPr>
          <p:nvPr/>
        </p:nvSpPr>
        <p:spPr bwMode="auto">
          <a:xfrm>
            <a:off x="778044" y="2933120"/>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28</a:t>
            </a:fld>
            <a:endParaRPr lang="en-US" dirty="0"/>
          </a:p>
        </p:txBody>
      </p:sp>
      <p:sp>
        <p:nvSpPr>
          <p:cNvPr id="6" name="Title 2"/>
          <p:cNvSpPr>
            <a:spLocks noGrp="1"/>
          </p:cNvSpPr>
          <p:nvPr>
            <p:ph type="title"/>
          </p:nvPr>
        </p:nvSpPr>
        <p:spPr>
          <a:xfrm>
            <a:off x="2126887" y="131380"/>
            <a:ext cx="6646041" cy="472966"/>
          </a:xfrm>
          <a:ln/>
        </p:spPr>
        <p:txBody>
          <a:bodyPr>
            <a:normAutofit/>
          </a:bodyPr>
          <a:lstStyle/>
          <a:p>
            <a:pPr eaLnBrk="1" hangingPunct="1"/>
            <a:r>
              <a:rPr lang="en-US" sz="2000" dirty="0" smtClean="0"/>
              <a:t>Module 2: Knowledge Check 1</a:t>
            </a:r>
          </a:p>
        </p:txBody>
      </p:sp>
      <p:sp>
        <p:nvSpPr>
          <p:cNvPr id="7" name="Oval 6"/>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8" name="Picture 7"/>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6" name="Text Box 2"/>
          <p:cNvSpPr txBox="1">
            <a:spLocks noChangeArrowheads="1"/>
          </p:cNvSpPr>
          <p:nvPr/>
        </p:nvSpPr>
        <p:spPr bwMode="auto">
          <a:xfrm>
            <a:off x="316345" y="1357928"/>
            <a:ext cx="8534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a:spcBef>
                <a:spcPct val="30000"/>
              </a:spcBef>
            </a:pPr>
            <a:r>
              <a:rPr lang="en-US" sz="2000" dirty="0" smtClean="0">
                <a:solidFill>
                  <a:schemeClr val="tx2"/>
                </a:solidFill>
              </a:rPr>
              <a:t>What </a:t>
            </a:r>
            <a:r>
              <a:rPr lang="en-US" sz="2000" dirty="0">
                <a:solidFill>
                  <a:schemeClr val="tx2"/>
                </a:solidFill>
              </a:rPr>
              <a:t>are the required artifacts for Documentation while </a:t>
            </a:r>
            <a:br>
              <a:rPr lang="en-US" sz="2000" dirty="0">
                <a:solidFill>
                  <a:schemeClr val="tx2"/>
                </a:solidFill>
              </a:rPr>
            </a:br>
            <a:r>
              <a:rPr lang="en-US" sz="2000" dirty="0">
                <a:solidFill>
                  <a:schemeClr val="tx2"/>
                </a:solidFill>
              </a:rPr>
              <a:t>developing an IEPD package?</a:t>
            </a:r>
          </a:p>
        </p:txBody>
      </p:sp>
      <p:sp>
        <p:nvSpPr>
          <p:cNvPr id="17" name="Text Box 3"/>
          <p:cNvSpPr txBox="1">
            <a:spLocks noChangeArrowheads="1"/>
          </p:cNvSpPr>
          <p:nvPr/>
        </p:nvSpPr>
        <p:spPr bwMode="auto">
          <a:xfrm>
            <a:off x="1259601" y="2842493"/>
            <a:ext cx="5562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r>
              <a:rPr lang="en-US" sz="2000" b="0" dirty="0">
                <a:solidFill>
                  <a:srgbClr val="646769"/>
                </a:solidFill>
              </a:rPr>
              <a:t>A. </a:t>
            </a:r>
            <a:r>
              <a:rPr lang="en-US" sz="2000" b="0" dirty="0" smtClean="0">
                <a:solidFill>
                  <a:srgbClr val="646769"/>
                </a:solidFill>
              </a:rPr>
              <a:t>Master </a:t>
            </a:r>
            <a:r>
              <a:rPr lang="en-US" sz="2000" b="0" dirty="0">
                <a:solidFill>
                  <a:srgbClr val="646769"/>
                </a:solidFill>
              </a:rPr>
              <a:t>Document</a:t>
            </a:r>
          </a:p>
        </p:txBody>
      </p:sp>
      <p:sp>
        <p:nvSpPr>
          <p:cNvPr id="18" name="Text Box 4"/>
          <p:cNvSpPr txBox="1">
            <a:spLocks noChangeArrowheads="1"/>
          </p:cNvSpPr>
          <p:nvPr/>
        </p:nvSpPr>
        <p:spPr bwMode="auto">
          <a:xfrm>
            <a:off x="1259601" y="3387581"/>
            <a:ext cx="5638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r>
              <a:rPr lang="en-US" sz="2000" b="0">
                <a:solidFill>
                  <a:srgbClr val="646769"/>
                </a:solidFill>
              </a:rPr>
              <a:t>B. Subset Schema</a:t>
            </a:r>
          </a:p>
        </p:txBody>
      </p:sp>
      <p:sp>
        <p:nvSpPr>
          <p:cNvPr id="19" name="Text Box 5"/>
          <p:cNvSpPr txBox="1">
            <a:spLocks noChangeArrowheads="1"/>
          </p:cNvSpPr>
          <p:nvPr/>
        </p:nvSpPr>
        <p:spPr bwMode="auto">
          <a:xfrm>
            <a:off x="1259601" y="3904531"/>
            <a:ext cx="5638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r>
              <a:rPr lang="en-US" sz="2000" b="0">
                <a:solidFill>
                  <a:srgbClr val="646769"/>
                </a:solidFill>
              </a:rPr>
              <a:t>C. Change Log</a:t>
            </a:r>
          </a:p>
        </p:txBody>
      </p:sp>
      <p:sp>
        <p:nvSpPr>
          <p:cNvPr id="20" name="Text Box 6"/>
          <p:cNvSpPr txBox="1">
            <a:spLocks noChangeArrowheads="1"/>
          </p:cNvSpPr>
          <p:nvPr/>
        </p:nvSpPr>
        <p:spPr bwMode="auto">
          <a:xfrm>
            <a:off x="1259601" y="4449328"/>
            <a:ext cx="5562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r>
              <a:rPr lang="en-US" sz="2000" b="0" dirty="0">
                <a:solidFill>
                  <a:srgbClr val="646769"/>
                </a:solidFill>
              </a:rPr>
              <a:t>D. IEPD </a:t>
            </a:r>
            <a:r>
              <a:rPr lang="en-US" sz="2000" b="0" dirty="0" smtClean="0">
                <a:solidFill>
                  <a:srgbClr val="646769"/>
                </a:solidFill>
              </a:rPr>
              <a:t>Catalog</a:t>
            </a:r>
            <a:endParaRPr lang="en-US" sz="2000" b="0" dirty="0">
              <a:solidFill>
                <a:srgbClr val="646769"/>
              </a:solidFill>
            </a:endParaRPr>
          </a:p>
        </p:txBody>
      </p:sp>
      <p:sp>
        <p:nvSpPr>
          <p:cNvPr id="38" name="Rectangle 13"/>
          <p:cNvSpPr>
            <a:spLocks noChangeArrowheads="1"/>
          </p:cNvSpPr>
          <p:nvPr/>
        </p:nvSpPr>
        <p:spPr bwMode="auto">
          <a:xfrm>
            <a:off x="778044" y="3468635"/>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41" name="Rectangle 17"/>
          <p:cNvSpPr>
            <a:spLocks noChangeArrowheads="1"/>
          </p:cNvSpPr>
          <p:nvPr/>
        </p:nvSpPr>
        <p:spPr bwMode="auto">
          <a:xfrm>
            <a:off x="778044" y="400684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44" name="Rectangle 17"/>
          <p:cNvSpPr>
            <a:spLocks noChangeArrowheads="1"/>
          </p:cNvSpPr>
          <p:nvPr/>
        </p:nvSpPr>
        <p:spPr bwMode="auto">
          <a:xfrm>
            <a:off x="778044" y="4550890"/>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Tree>
    <p:extLst>
      <p:ext uri="{BB962C8B-B14F-4D97-AF65-F5344CB8AC3E}">
        <p14:creationId xmlns:p14="http://schemas.microsoft.com/office/powerpoint/2010/main" val="302688638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29</a:t>
            </a:fld>
            <a:endParaRPr lang="en-US" dirty="0"/>
          </a:p>
        </p:txBody>
      </p:sp>
      <p:sp>
        <p:nvSpPr>
          <p:cNvPr id="4" name="Title 3"/>
          <p:cNvSpPr>
            <a:spLocks noGrp="1"/>
          </p:cNvSpPr>
          <p:nvPr>
            <p:ph type="title"/>
          </p:nvPr>
        </p:nvSpPr>
        <p:spPr/>
        <p:txBody>
          <a:bodyPr/>
          <a:lstStyle/>
          <a:p>
            <a:r>
              <a:rPr lang="en-US" dirty="0" smtClean="0"/>
              <a:t>Module 2: Summary</a:t>
            </a:r>
            <a:endParaRPr lang="en-US" dirty="0"/>
          </a:p>
        </p:txBody>
      </p:sp>
      <p:sp>
        <p:nvSpPr>
          <p:cNvPr id="5" name="Content Placeholder 2"/>
          <p:cNvSpPr>
            <a:spLocks noGrp="1"/>
          </p:cNvSpPr>
          <p:nvPr>
            <p:ph idx="1"/>
          </p:nvPr>
        </p:nvSpPr>
        <p:spPr>
          <a:xfrm>
            <a:off x="456625" y="1050640"/>
            <a:ext cx="7753350" cy="4938790"/>
          </a:xfrm>
        </p:spPr>
        <p:txBody>
          <a:bodyPr>
            <a:noAutofit/>
          </a:bodyPr>
          <a:lstStyle/>
          <a:p>
            <a:pPr indent="0" eaLnBrk="1" hangingPunct="1">
              <a:buFont typeface="Arial" charset="0"/>
              <a:buNone/>
            </a:pPr>
            <a:r>
              <a:rPr lang="en-US" sz="1800" b="1" dirty="0" smtClean="0">
                <a:solidFill>
                  <a:srgbClr val="1F497D"/>
                </a:solidFill>
                <a:latin typeface="Arial" charset="0"/>
              </a:rPr>
              <a:t>You have completed Module 2: Assemble and Document an IEPD</a:t>
            </a:r>
          </a:p>
          <a:p>
            <a:pPr indent="0" eaLnBrk="1" hangingPunct="1">
              <a:buFont typeface="Arial" charset="0"/>
              <a:buNone/>
            </a:pPr>
            <a:endParaRPr lang="en-US" sz="1800" b="1" dirty="0">
              <a:solidFill>
                <a:srgbClr val="1F497D"/>
              </a:solidFill>
              <a:latin typeface="Arial" charset="0"/>
            </a:endParaRPr>
          </a:p>
          <a:p>
            <a:pPr indent="0">
              <a:buFont typeface="Arial"/>
              <a:buNone/>
              <a:defRPr/>
            </a:pPr>
            <a:r>
              <a:rPr lang="en-US" sz="1400" b="1" dirty="0" smtClean="0">
                <a:solidFill>
                  <a:srgbClr val="1F497D"/>
                </a:solidFill>
              </a:rPr>
              <a:t>You should now be able to:</a:t>
            </a:r>
          </a:p>
          <a:p>
            <a:pPr indent="0">
              <a:buFont typeface="Arial"/>
              <a:buNone/>
              <a:defRPr/>
            </a:pPr>
            <a:endParaRPr lang="en-US" sz="500" b="1" dirty="0">
              <a:solidFill>
                <a:schemeClr val="accent5">
                  <a:lumMod val="50000"/>
                </a:schemeClr>
              </a:solidFill>
            </a:endParaRPr>
          </a:p>
          <a:p>
            <a:pPr marL="0" lvl="1">
              <a:spcBef>
                <a:spcPts val="1400"/>
              </a:spcBef>
            </a:pPr>
            <a:r>
              <a:rPr lang="en-US" sz="1400" dirty="0" smtClean="0">
                <a:solidFill>
                  <a:srgbClr val="646769"/>
                </a:solidFill>
              </a:rPr>
              <a:t>List the required</a:t>
            </a:r>
            <a:r>
              <a:rPr lang="en-US" sz="1400" dirty="0">
                <a:solidFill>
                  <a:srgbClr val="646769"/>
                </a:solidFill>
              </a:rPr>
              <a:t> </a:t>
            </a:r>
            <a:r>
              <a:rPr lang="en-US" sz="1400" dirty="0" smtClean="0">
                <a:solidFill>
                  <a:srgbClr val="646769"/>
                </a:solidFill>
              </a:rPr>
              <a:t>and optional artifacts for a NIEM information exchange </a:t>
            </a:r>
          </a:p>
          <a:p>
            <a:pPr marL="0" lvl="1">
              <a:spcBef>
                <a:spcPts val="1400"/>
              </a:spcBef>
            </a:pPr>
            <a:r>
              <a:rPr lang="en-US" sz="1400" dirty="0" smtClean="0">
                <a:solidFill>
                  <a:srgbClr val="646769"/>
                </a:solidFill>
              </a:rPr>
              <a:t>List the document-based IEPD artifacts</a:t>
            </a:r>
            <a:endParaRPr lang="en-US" sz="1400" dirty="0">
              <a:solidFill>
                <a:srgbClr val="646769"/>
              </a:solidFill>
            </a:endParaRPr>
          </a:p>
          <a:p>
            <a:pPr marL="0" lvl="1">
              <a:spcBef>
                <a:spcPts val="1400"/>
              </a:spcBef>
            </a:pPr>
            <a:r>
              <a:rPr lang="en-US" sz="1400" dirty="0" smtClean="0">
                <a:solidFill>
                  <a:srgbClr val="646769"/>
                </a:solidFill>
              </a:rPr>
              <a:t>Define what the IEPD Master Document is</a:t>
            </a:r>
            <a:endParaRPr lang="en-US" sz="1400" dirty="0">
              <a:solidFill>
                <a:srgbClr val="646769"/>
              </a:solidFill>
            </a:endParaRPr>
          </a:p>
          <a:p>
            <a:pPr marL="0" lvl="1">
              <a:spcBef>
                <a:spcPts val="1400"/>
              </a:spcBef>
            </a:pPr>
            <a:r>
              <a:rPr lang="en-US" sz="1400" dirty="0" smtClean="0">
                <a:solidFill>
                  <a:srgbClr val="646769"/>
                </a:solidFill>
              </a:rPr>
              <a:t>Understand how to create an IEPD Master Document</a:t>
            </a:r>
          </a:p>
          <a:p>
            <a:pPr marL="0" lvl="1">
              <a:spcBef>
                <a:spcPts val="1400"/>
              </a:spcBef>
            </a:pPr>
            <a:r>
              <a:rPr lang="en-US" sz="1400" dirty="0" smtClean="0">
                <a:solidFill>
                  <a:srgbClr val="646769"/>
                </a:solidFill>
              </a:rPr>
              <a:t>Define what the IEPD Change Log is</a:t>
            </a:r>
          </a:p>
          <a:p>
            <a:pPr marL="0" lvl="1">
              <a:spcBef>
                <a:spcPts val="1400"/>
              </a:spcBef>
            </a:pPr>
            <a:r>
              <a:rPr lang="en-US" sz="1400" dirty="0" smtClean="0">
                <a:solidFill>
                  <a:srgbClr val="646769"/>
                </a:solidFill>
              </a:rPr>
              <a:t>Define what the IEPD Catalog is</a:t>
            </a:r>
          </a:p>
          <a:p>
            <a:pPr marL="0" lvl="1">
              <a:spcBef>
                <a:spcPts val="1400"/>
              </a:spcBef>
            </a:pPr>
            <a:r>
              <a:rPr lang="en-US" sz="1400" dirty="0" smtClean="0">
                <a:solidFill>
                  <a:srgbClr val="646769"/>
                </a:solidFill>
              </a:rPr>
              <a:t>Identify additional artifact that an organization may add to an IEPD</a:t>
            </a:r>
          </a:p>
          <a:p>
            <a:pPr marL="0" lvl="1">
              <a:spcBef>
                <a:spcPts val="1400"/>
              </a:spcBef>
            </a:pPr>
            <a:r>
              <a:rPr lang="en-US" sz="1400" dirty="0" smtClean="0">
                <a:solidFill>
                  <a:srgbClr val="646769"/>
                </a:solidFill>
              </a:rPr>
              <a:t>Explain the steps for packaging an IEPD</a:t>
            </a:r>
          </a:p>
          <a:p>
            <a:pPr marL="0" lvl="1">
              <a:spcBef>
                <a:spcPts val="1400"/>
              </a:spcBef>
            </a:pPr>
            <a:r>
              <a:rPr lang="en-US" sz="1400" dirty="0" smtClean="0">
                <a:solidFill>
                  <a:srgbClr val="646769"/>
                </a:solidFill>
              </a:rPr>
              <a:t>Understand the IEPD folder structure</a:t>
            </a:r>
          </a:p>
          <a:p>
            <a:pPr marL="0" lvl="1">
              <a:spcBef>
                <a:spcPts val="1400"/>
              </a:spcBef>
            </a:pPr>
            <a:r>
              <a:rPr lang="en-US" sz="1400" dirty="0" smtClean="0">
                <a:solidFill>
                  <a:srgbClr val="646769"/>
                </a:solidFill>
              </a:rPr>
              <a:t>Describe the steps involved in assembling the final IEPD package</a:t>
            </a:r>
            <a:endParaRPr lang="en-US" sz="1400" dirty="0">
              <a:solidFill>
                <a:srgbClr val="646769"/>
              </a:solidFill>
            </a:endParaRPr>
          </a:p>
        </p:txBody>
      </p:sp>
      <p:cxnSp>
        <p:nvCxnSpPr>
          <p:cNvPr id="6" name="Straight Connector 5"/>
          <p:cNvCxnSpPr/>
          <p:nvPr/>
        </p:nvCxnSpPr>
        <p:spPr>
          <a:xfrm>
            <a:off x="552219" y="254528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552219" y="292628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552219" y="331883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552219" y="3711378"/>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552219" y="4092378"/>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552219" y="448492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552219" y="48774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552219" y="52584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552219" y="565101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5" name="Group 14"/>
          <p:cNvGrpSpPr/>
          <p:nvPr/>
        </p:nvGrpSpPr>
        <p:grpSpPr>
          <a:xfrm>
            <a:off x="7407343" y="730894"/>
            <a:ext cx="1235427" cy="143483"/>
            <a:chOff x="3462929" y="4029126"/>
            <a:chExt cx="1696889" cy="197077"/>
          </a:xfrm>
        </p:grpSpPr>
        <p:cxnSp>
          <p:nvCxnSpPr>
            <p:cNvPr id="16" name="Straight Connector 15"/>
            <p:cNvCxnSpPr>
              <a:endCxn id="21"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94667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2"/>
          <p:cNvSpPr>
            <a:spLocks noGrp="1"/>
          </p:cNvSpPr>
          <p:nvPr>
            <p:ph type="title"/>
          </p:nvPr>
        </p:nvSpPr>
        <p:spPr/>
        <p:txBody>
          <a:bodyPr/>
          <a:lstStyle/>
          <a:p>
            <a:pPr eaLnBrk="1" hangingPunct="1"/>
            <a:r>
              <a:rPr lang="en-US" dirty="0" smtClean="0"/>
              <a:t>Course Agenda</a:t>
            </a:r>
          </a:p>
        </p:txBody>
      </p:sp>
      <p:grpSp>
        <p:nvGrpSpPr>
          <p:cNvPr id="5" name="Group 4"/>
          <p:cNvGrpSpPr/>
          <p:nvPr/>
        </p:nvGrpSpPr>
        <p:grpSpPr>
          <a:xfrm>
            <a:off x="439682" y="1229485"/>
            <a:ext cx="8091215" cy="733232"/>
            <a:chOff x="439682" y="1259060"/>
            <a:chExt cx="8091215" cy="733232"/>
          </a:xfrm>
        </p:grpSpPr>
        <p:sp>
          <p:nvSpPr>
            <p:cNvPr id="6" name="TextBox 5"/>
            <p:cNvSpPr txBox="1"/>
            <p:nvPr userDrawn="1"/>
          </p:nvSpPr>
          <p:spPr>
            <a:xfrm>
              <a:off x="439682" y="1259060"/>
              <a:ext cx="6856249" cy="477054"/>
            </a:xfrm>
            <a:prstGeom prst="rect">
              <a:avLst/>
            </a:prstGeom>
            <a:noFill/>
          </p:spPr>
          <p:txBody>
            <a:bodyPr wrap="square" rtlCol="0">
              <a:spAutoFit/>
            </a:bodyPr>
            <a:lstStyle/>
            <a:p>
              <a:r>
                <a:rPr lang="en-US" sz="2500" b="1" dirty="0" smtClean="0">
                  <a:solidFill>
                    <a:schemeClr val="tx2"/>
                  </a:solidFill>
                  <a:cs typeface="Arial"/>
                </a:rPr>
                <a:t>Concept Refresh</a:t>
              </a:r>
              <a:endParaRPr lang="en-US" sz="2500" b="1" dirty="0">
                <a:solidFill>
                  <a:schemeClr val="tx2"/>
                </a:solidFill>
                <a:cs typeface="Arial"/>
              </a:endParaRPr>
            </a:p>
          </p:txBody>
        </p:sp>
        <p:cxnSp>
          <p:nvCxnSpPr>
            <p:cNvPr id="7" name="Straight Connector 6"/>
            <p:cNvCxnSpPr/>
            <p:nvPr userDrawn="1"/>
          </p:nvCxnSpPr>
          <p:spPr>
            <a:xfrm>
              <a:off x="543034" y="1992292"/>
              <a:ext cx="79878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8" name="Action Button: Forward or Next 7">
              <a:hlinkClick r:id="rId3"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grpSp>
        <p:nvGrpSpPr>
          <p:cNvPr id="9" name="Group 8"/>
          <p:cNvGrpSpPr/>
          <p:nvPr/>
        </p:nvGrpSpPr>
        <p:grpSpPr>
          <a:xfrm>
            <a:off x="439682" y="2209800"/>
            <a:ext cx="8091215" cy="733232"/>
            <a:chOff x="439682" y="1259060"/>
            <a:chExt cx="8091215" cy="733232"/>
          </a:xfrm>
        </p:grpSpPr>
        <p:sp>
          <p:nvSpPr>
            <p:cNvPr id="10" name="TextBox 9"/>
            <p:cNvSpPr txBox="1"/>
            <p:nvPr userDrawn="1"/>
          </p:nvSpPr>
          <p:spPr>
            <a:xfrm>
              <a:off x="439682" y="1259060"/>
              <a:ext cx="6856249" cy="477054"/>
            </a:xfrm>
            <a:prstGeom prst="rect">
              <a:avLst/>
            </a:prstGeom>
            <a:noFill/>
          </p:spPr>
          <p:txBody>
            <a:bodyPr wrap="square" rtlCol="0">
              <a:spAutoFit/>
            </a:bodyPr>
            <a:lstStyle/>
            <a:p>
              <a:r>
                <a:rPr lang="en-US" sz="2500" b="1" dirty="0">
                  <a:solidFill>
                    <a:schemeClr val="tx2"/>
                  </a:solidFill>
                  <a:cs typeface="Arial"/>
                </a:rPr>
                <a:t>Assemble &amp; Document</a:t>
              </a:r>
            </a:p>
          </p:txBody>
        </p:sp>
        <p:cxnSp>
          <p:nvCxnSpPr>
            <p:cNvPr id="11" name="Straight Connector 10"/>
            <p:cNvCxnSpPr/>
            <p:nvPr userDrawn="1"/>
          </p:nvCxnSpPr>
          <p:spPr>
            <a:xfrm>
              <a:off x="543034" y="1992292"/>
              <a:ext cx="79878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2" name="Action Button: Forward or Next 11">
              <a:hlinkClick r:id="rId4"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grpSp>
        <p:nvGrpSpPr>
          <p:cNvPr id="13" name="Group 12"/>
          <p:cNvGrpSpPr/>
          <p:nvPr/>
        </p:nvGrpSpPr>
        <p:grpSpPr>
          <a:xfrm>
            <a:off x="439682" y="3229168"/>
            <a:ext cx="8091215" cy="733232"/>
            <a:chOff x="439682" y="1259060"/>
            <a:chExt cx="8091215" cy="733232"/>
          </a:xfrm>
        </p:grpSpPr>
        <p:sp>
          <p:nvSpPr>
            <p:cNvPr id="14" name="TextBox 13"/>
            <p:cNvSpPr txBox="1"/>
            <p:nvPr userDrawn="1"/>
          </p:nvSpPr>
          <p:spPr>
            <a:xfrm>
              <a:off x="439682" y="1259060"/>
              <a:ext cx="6856249" cy="477054"/>
            </a:xfrm>
            <a:prstGeom prst="rect">
              <a:avLst/>
            </a:prstGeom>
            <a:noFill/>
          </p:spPr>
          <p:txBody>
            <a:bodyPr wrap="square" rtlCol="0">
              <a:spAutoFit/>
            </a:bodyPr>
            <a:lstStyle/>
            <a:p>
              <a:r>
                <a:rPr lang="en-US" sz="2500" b="1" dirty="0">
                  <a:solidFill>
                    <a:schemeClr val="tx2"/>
                  </a:solidFill>
                  <a:cs typeface="Arial"/>
                </a:rPr>
                <a:t>Review an IEPD</a:t>
              </a:r>
            </a:p>
          </p:txBody>
        </p:sp>
        <p:cxnSp>
          <p:nvCxnSpPr>
            <p:cNvPr id="15" name="Straight Connector 14"/>
            <p:cNvCxnSpPr/>
            <p:nvPr userDrawn="1"/>
          </p:nvCxnSpPr>
          <p:spPr>
            <a:xfrm>
              <a:off x="543034" y="1992292"/>
              <a:ext cx="79878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6" name="Action Button: Forward or Next 15">
              <a:hlinkClick r:id="rId5"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grpSp>
        <p:nvGrpSpPr>
          <p:cNvPr id="17" name="Group 16"/>
          <p:cNvGrpSpPr/>
          <p:nvPr/>
        </p:nvGrpSpPr>
        <p:grpSpPr>
          <a:xfrm>
            <a:off x="439682" y="4191000"/>
            <a:ext cx="8091215" cy="733232"/>
            <a:chOff x="439682" y="1259060"/>
            <a:chExt cx="8091215" cy="733232"/>
          </a:xfrm>
        </p:grpSpPr>
        <p:sp>
          <p:nvSpPr>
            <p:cNvPr id="18" name="TextBox 17"/>
            <p:cNvSpPr txBox="1"/>
            <p:nvPr userDrawn="1"/>
          </p:nvSpPr>
          <p:spPr>
            <a:xfrm>
              <a:off x="439682" y="1259060"/>
              <a:ext cx="6856249" cy="477054"/>
            </a:xfrm>
            <a:prstGeom prst="rect">
              <a:avLst/>
            </a:prstGeom>
            <a:noFill/>
          </p:spPr>
          <p:txBody>
            <a:bodyPr wrap="square" rtlCol="0">
              <a:spAutoFit/>
            </a:bodyPr>
            <a:lstStyle/>
            <a:p>
              <a:r>
                <a:rPr lang="en-US" sz="2500" b="1" dirty="0">
                  <a:solidFill>
                    <a:schemeClr val="tx2"/>
                  </a:solidFill>
                  <a:cs typeface="Arial"/>
                </a:rPr>
                <a:t>Publish &amp; Implement an IEPD</a:t>
              </a:r>
            </a:p>
          </p:txBody>
        </p:sp>
        <p:cxnSp>
          <p:nvCxnSpPr>
            <p:cNvPr id="19" name="Straight Connector 18"/>
            <p:cNvCxnSpPr/>
            <p:nvPr userDrawn="1"/>
          </p:nvCxnSpPr>
          <p:spPr>
            <a:xfrm>
              <a:off x="543034" y="1992292"/>
              <a:ext cx="79878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20" name="Action Button: Forward or Next 19">
              <a:hlinkClick r:id="rId6"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grpSp>
        <p:nvGrpSpPr>
          <p:cNvPr id="21" name="Group 20"/>
          <p:cNvGrpSpPr/>
          <p:nvPr/>
        </p:nvGrpSpPr>
        <p:grpSpPr>
          <a:xfrm>
            <a:off x="439682" y="5134168"/>
            <a:ext cx="8091215" cy="477054"/>
            <a:chOff x="439682" y="1259060"/>
            <a:chExt cx="8091215" cy="477054"/>
          </a:xfrm>
        </p:grpSpPr>
        <p:sp>
          <p:nvSpPr>
            <p:cNvPr id="22" name="TextBox 21"/>
            <p:cNvSpPr txBox="1"/>
            <p:nvPr userDrawn="1"/>
          </p:nvSpPr>
          <p:spPr>
            <a:xfrm>
              <a:off x="439682" y="1259060"/>
              <a:ext cx="6856249" cy="477054"/>
            </a:xfrm>
            <a:prstGeom prst="rect">
              <a:avLst/>
            </a:prstGeom>
            <a:noFill/>
          </p:spPr>
          <p:txBody>
            <a:bodyPr wrap="square" rtlCol="0">
              <a:spAutoFit/>
            </a:bodyPr>
            <a:lstStyle/>
            <a:p>
              <a:r>
                <a:rPr lang="en-US" sz="2500" b="1" dirty="0" smtClean="0">
                  <a:solidFill>
                    <a:schemeClr val="tx2"/>
                  </a:solidFill>
                  <a:cs typeface="Arial"/>
                </a:rPr>
                <a:t>Assessment</a:t>
              </a:r>
              <a:endParaRPr lang="en-US" sz="2500" b="1" dirty="0">
                <a:solidFill>
                  <a:schemeClr val="tx2"/>
                </a:solidFill>
                <a:cs typeface="Arial"/>
              </a:endParaRPr>
            </a:p>
          </p:txBody>
        </p:sp>
        <p:sp>
          <p:nvSpPr>
            <p:cNvPr id="23" name="Action Button: Forward or Next 22">
              <a:hlinkClick r:id="rId7" action="ppaction://hlinksldjump" highlightClick="1"/>
            </p:cNvPr>
            <p:cNvSpPr/>
            <p:nvPr userDrawn="1"/>
          </p:nvSpPr>
          <p:spPr>
            <a:xfrm>
              <a:off x="7444828" y="1295075"/>
              <a:ext cx="1086069" cy="400110"/>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95959"/>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3</a:t>
            </a:fld>
            <a:endParaRPr lang="en-US" dirty="0"/>
          </a:p>
        </p:txBody>
      </p:sp>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28F58EE9-9E0B-4342-937B-49388987DDAD}" type="slidenum">
              <a:rPr lang="en-US" smtClean="0"/>
              <a:t>30</a:t>
            </a:fld>
            <a:endParaRPr lang="en-US" dirty="0"/>
          </a:p>
        </p:txBody>
      </p:sp>
      <p:grpSp>
        <p:nvGrpSpPr>
          <p:cNvPr id="5" name="Group 4"/>
          <p:cNvGrpSpPr/>
          <p:nvPr/>
        </p:nvGrpSpPr>
        <p:grpSpPr>
          <a:xfrm>
            <a:off x="7343000" y="295879"/>
            <a:ext cx="1736872" cy="773588"/>
            <a:chOff x="7343000" y="295879"/>
            <a:chExt cx="1736872" cy="773588"/>
          </a:xfrm>
        </p:grpSpPr>
        <p:grpSp>
          <p:nvGrpSpPr>
            <p:cNvPr id="6" name="Group 5"/>
            <p:cNvGrpSpPr/>
            <p:nvPr/>
          </p:nvGrpSpPr>
          <p:grpSpPr>
            <a:xfrm>
              <a:off x="7508041" y="616679"/>
              <a:ext cx="1381637" cy="160464"/>
              <a:chOff x="3462929" y="4029126"/>
              <a:chExt cx="1696889" cy="197077"/>
            </a:xfrm>
          </p:grpSpPr>
          <p:cxnSp>
            <p:nvCxnSpPr>
              <p:cNvPr id="9" name="Straight Connector 8"/>
              <p:cNvCxnSpPr>
                <a:endCxn id="1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12" name="Oval 11"/>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7" name="TextBox 6"/>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8" name="TextBox 7"/>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4</a:t>
              </a:r>
              <a:r>
                <a:rPr lang="en-US" sz="1200" b="1" dirty="0" smtClean="0">
                  <a:solidFill>
                    <a:srgbClr val="D9D9D9"/>
                  </a:solidFill>
                  <a:latin typeface="Arial"/>
                  <a:cs typeface="Arial"/>
                </a:rPr>
                <a:t>0% complete</a:t>
              </a:r>
            </a:p>
          </p:txBody>
        </p:sp>
      </p:grpSp>
      <p:sp>
        <p:nvSpPr>
          <p:cNvPr id="15" name="Title 1"/>
          <p:cNvSpPr>
            <a:spLocks noGrp="1"/>
          </p:cNvSpPr>
          <p:nvPr>
            <p:ph type="title"/>
          </p:nvPr>
        </p:nvSpPr>
        <p:spPr>
          <a:xfrm>
            <a:off x="1742962" y="2707730"/>
            <a:ext cx="5745656" cy="892061"/>
          </a:xfrm>
        </p:spPr>
        <p:txBody>
          <a:bodyPr/>
          <a:lstStyle/>
          <a:p>
            <a:r>
              <a:rPr lang="en-US" dirty="0" smtClean="0"/>
              <a:t>Review an IEPD</a:t>
            </a:r>
            <a:endParaRPr lang="en-US" dirty="0"/>
          </a:p>
        </p:txBody>
      </p:sp>
      <p:cxnSp>
        <p:nvCxnSpPr>
          <p:cNvPr id="17" name="Straight Connector 16"/>
          <p:cNvCxnSpPr/>
          <p:nvPr/>
        </p:nvCxnSpPr>
        <p:spPr>
          <a:xfrm>
            <a:off x="2283002"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2283002"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ln/>
        </p:spPr>
        <p:txBody>
          <a:bodyPr>
            <a:normAutofit/>
          </a:bodyPr>
          <a:lstStyle/>
          <a:p>
            <a:pPr eaLnBrk="1" hangingPunct="1"/>
            <a:r>
              <a:rPr lang="en-US" dirty="0" smtClean="0">
                <a:latin typeface="Arial" charset="0"/>
              </a:rPr>
              <a:t>Module 3: </a:t>
            </a:r>
            <a:r>
              <a:rPr lang="en-US" b="0" dirty="0" smtClean="0">
                <a:latin typeface="Arial" charset="0"/>
              </a:rPr>
              <a:t>Review an IEPD</a:t>
            </a:r>
            <a:endParaRPr lang="en-US" b="0" dirty="0">
              <a:latin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31</a:t>
            </a:fld>
            <a:endParaRPr lang="en-US" dirty="0"/>
          </a:p>
        </p:txBody>
      </p:sp>
      <p:sp>
        <p:nvSpPr>
          <p:cNvPr id="9" name="Content Placeholder 2"/>
          <p:cNvSpPr txBox="1">
            <a:spLocks/>
          </p:cNvSpPr>
          <p:nvPr/>
        </p:nvSpPr>
        <p:spPr>
          <a:xfrm>
            <a:off x="324069" y="1301560"/>
            <a:ext cx="8362731" cy="401688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400" b="1" dirty="0" smtClean="0">
                <a:solidFill>
                  <a:srgbClr val="1F497D"/>
                </a:solidFill>
              </a:rPr>
              <a:t>Welcome to Module 3: Review an IEPD</a:t>
            </a:r>
          </a:p>
          <a:p>
            <a:pPr marL="0" indent="0">
              <a:spcAft>
                <a:spcPts val="1200"/>
              </a:spcAft>
              <a:buNone/>
            </a:pPr>
            <a:endParaRPr lang="en-US" sz="2400" b="1" dirty="0" smtClean="0">
              <a:solidFill>
                <a:srgbClr val="1F497D"/>
              </a:solidFill>
            </a:endParaRPr>
          </a:p>
          <a:p>
            <a:pPr marL="0" indent="0">
              <a:spcAft>
                <a:spcPts val="1200"/>
              </a:spcAft>
              <a:buNone/>
            </a:pPr>
            <a:r>
              <a:rPr lang="en-US" b="1" dirty="0" smtClean="0">
                <a:solidFill>
                  <a:srgbClr val="1F497D"/>
                </a:solidFill>
              </a:rPr>
              <a:t>At the end of this module, you will be able to:</a:t>
            </a:r>
          </a:p>
          <a:p>
            <a:pPr marL="0" lvl="1" indent="0">
              <a:lnSpc>
                <a:spcPct val="106000"/>
              </a:lnSpc>
              <a:spcAft>
                <a:spcPts val="3000"/>
              </a:spcAft>
              <a:buClr>
                <a:schemeClr val="tx1"/>
              </a:buClr>
              <a:buNone/>
              <a:defRPr/>
            </a:pPr>
            <a:r>
              <a:rPr lang="en-US" dirty="0">
                <a:solidFill>
                  <a:schemeClr val="tx1"/>
                </a:solidFill>
              </a:rPr>
              <a:t>Explain the value of a review </a:t>
            </a:r>
            <a:r>
              <a:rPr lang="en-US" dirty="0" smtClean="0">
                <a:solidFill>
                  <a:schemeClr val="tx1"/>
                </a:solidFill>
              </a:rPr>
              <a:t>process</a:t>
            </a:r>
            <a:endParaRPr lang="en-US" dirty="0">
              <a:solidFill>
                <a:schemeClr val="tx1"/>
              </a:solidFill>
            </a:endParaRPr>
          </a:p>
        </p:txBody>
      </p:sp>
      <p:grpSp>
        <p:nvGrpSpPr>
          <p:cNvPr id="8" name="Group 7"/>
          <p:cNvGrpSpPr/>
          <p:nvPr/>
        </p:nvGrpSpPr>
        <p:grpSpPr>
          <a:xfrm>
            <a:off x="7407343" y="730894"/>
            <a:ext cx="1235427" cy="143483"/>
            <a:chOff x="3462929" y="4029126"/>
            <a:chExt cx="1696889" cy="197077"/>
          </a:xfrm>
        </p:grpSpPr>
        <p:cxnSp>
          <p:nvCxnSpPr>
            <p:cNvPr id="13" name="Straight Connector 12"/>
            <p:cNvCxnSpPr>
              <a:endCxn id="18"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34851414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ext Placeholder 1"/>
          <p:cNvSpPr>
            <a:spLocks noGrp="1"/>
          </p:cNvSpPr>
          <p:nvPr>
            <p:ph idx="1"/>
          </p:nvPr>
        </p:nvSpPr>
        <p:spPr>
          <a:xfrm>
            <a:off x="324069" y="1122947"/>
            <a:ext cx="8362731" cy="1188453"/>
          </a:xfrm>
        </p:spPr>
        <p:txBody>
          <a:bodyPr/>
          <a:lstStyle/>
          <a:p>
            <a:pPr marL="0" indent="0">
              <a:buFont typeface="Wingdings" pitchFamily="2" charset="2"/>
              <a:buNone/>
            </a:pPr>
            <a:r>
              <a:rPr lang="en-US" sz="2000" dirty="0" smtClean="0">
                <a:solidFill>
                  <a:srgbClr val="686868"/>
                </a:solidFill>
              </a:rPr>
              <a:t>An </a:t>
            </a:r>
            <a:r>
              <a:rPr lang="en-US" sz="2000" b="1" dirty="0" smtClean="0">
                <a:solidFill>
                  <a:schemeClr val="tx2"/>
                </a:solidFill>
              </a:rPr>
              <a:t>IEPD Review Process </a:t>
            </a:r>
            <a:r>
              <a:rPr lang="en-US" sz="2000" dirty="0" smtClean="0">
                <a:solidFill>
                  <a:srgbClr val="686868"/>
                </a:solidFill>
              </a:rPr>
              <a:t>is a good practice to maintain a consistent standard of quality in documents that are accepted for publication in support of organizational information sharing initiatives</a:t>
            </a:r>
          </a:p>
        </p:txBody>
      </p:sp>
      <p:sp>
        <p:nvSpPr>
          <p:cNvPr id="56323" name="Title 2"/>
          <p:cNvSpPr>
            <a:spLocks noGrp="1"/>
          </p:cNvSpPr>
          <p:nvPr>
            <p:ph type="title"/>
          </p:nvPr>
        </p:nvSpPr>
        <p:spPr/>
        <p:txBody>
          <a:bodyPr/>
          <a:lstStyle/>
          <a:p>
            <a:r>
              <a:rPr lang="en-US" smtClean="0"/>
              <a:t>Value of a Review Process</a:t>
            </a:r>
          </a:p>
        </p:txBody>
      </p:sp>
      <p:sp>
        <p:nvSpPr>
          <p:cNvPr id="2" name="Slide Number Placeholder 1"/>
          <p:cNvSpPr>
            <a:spLocks noGrp="1"/>
          </p:cNvSpPr>
          <p:nvPr>
            <p:ph type="sldNum" sz="quarter" idx="4"/>
          </p:nvPr>
        </p:nvSpPr>
        <p:spPr/>
        <p:txBody>
          <a:bodyPr/>
          <a:lstStyle/>
          <a:p>
            <a:fld id="{6E6030FC-FB78-5E4D-92EA-5D9433591EA9}" type="slidenum">
              <a:rPr lang="en-US" smtClean="0"/>
              <a:pPr/>
              <a:t>32</a:t>
            </a:fld>
            <a:endParaRPr lang="en-US" dirty="0"/>
          </a:p>
        </p:txBody>
      </p:sp>
      <p:grpSp>
        <p:nvGrpSpPr>
          <p:cNvPr id="3" name="Group 2"/>
          <p:cNvGrpSpPr/>
          <p:nvPr/>
        </p:nvGrpSpPr>
        <p:grpSpPr>
          <a:xfrm>
            <a:off x="774701" y="2387600"/>
            <a:ext cx="7518400" cy="2172855"/>
            <a:chOff x="774701" y="2273300"/>
            <a:chExt cx="7518400" cy="2172855"/>
          </a:xfrm>
        </p:grpSpPr>
        <p:sp>
          <p:nvSpPr>
            <p:cNvPr id="8" name="Rounded Rectangle 7"/>
            <p:cNvSpPr/>
            <p:nvPr/>
          </p:nvSpPr>
          <p:spPr bwMode="auto">
            <a:xfrm>
              <a:off x="774701" y="2273300"/>
              <a:ext cx="7518400" cy="2172855"/>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b="1" spc="-50" dirty="0">
                  <a:solidFill>
                    <a:schemeClr val="tx2"/>
                  </a:solidFill>
                  <a:cs typeface="Arial"/>
                </a:rPr>
                <a:t>An IEPD Review Process…</a:t>
              </a:r>
            </a:p>
          </p:txBody>
        </p:sp>
        <p:sp>
          <p:nvSpPr>
            <p:cNvPr id="9" name="Rounded Rectangle 8"/>
            <p:cNvSpPr/>
            <p:nvPr/>
          </p:nvSpPr>
          <p:spPr>
            <a:xfrm>
              <a:off x="1054100" y="2822870"/>
              <a:ext cx="3505200" cy="1397000"/>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ctr"/>
            <a:lstStyle/>
            <a:p>
              <a:pPr marL="171450" indent="-171450" fontAlgn="auto">
                <a:lnSpc>
                  <a:spcPct val="106000"/>
                </a:lnSpc>
                <a:spcBef>
                  <a:spcPts val="0"/>
                </a:spcBef>
                <a:spcAft>
                  <a:spcPts val="0"/>
                </a:spcAft>
                <a:buFont typeface="Arial"/>
                <a:buChar char="•"/>
                <a:defRPr/>
              </a:pPr>
              <a:r>
                <a:rPr lang="en-US" sz="1400" b="1" dirty="0" smtClean="0">
                  <a:solidFill>
                    <a:schemeClr val="tx1"/>
                  </a:solidFill>
                  <a:latin typeface="+mj-lt"/>
                  <a:cs typeface="Arial"/>
                </a:rPr>
                <a:t>Promotes IEPD Artifact consistency</a:t>
              </a:r>
              <a:endParaRPr lang="en-US" sz="1400" b="1" dirty="0">
                <a:solidFill>
                  <a:schemeClr val="tx1"/>
                </a:solidFill>
                <a:latin typeface="+mj-lt"/>
                <a:cs typeface="Arial"/>
              </a:endParaRPr>
            </a:p>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Minimizes redundant or inconsistent details between IEPDs</a:t>
              </a:r>
            </a:p>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Increases higher quality IEPD delivery</a:t>
              </a:r>
            </a:p>
          </p:txBody>
        </p:sp>
        <p:sp>
          <p:nvSpPr>
            <p:cNvPr id="12" name="Rounded Rectangle 11"/>
            <p:cNvSpPr/>
            <p:nvPr/>
          </p:nvSpPr>
          <p:spPr>
            <a:xfrm>
              <a:off x="4622800" y="2822870"/>
              <a:ext cx="3340100" cy="1397000"/>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ctr"/>
            <a:lstStyle/>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Increases confidence in IEPD information</a:t>
              </a:r>
            </a:p>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Increases a standardized information sharing environment</a:t>
              </a:r>
            </a:p>
            <a:p>
              <a:pPr marL="171450" indent="-171450" fontAlgn="auto">
                <a:lnSpc>
                  <a:spcPct val="106000"/>
                </a:lnSpc>
                <a:spcBef>
                  <a:spcPts val="0"/>
                </a:spcBef>
                <a:spcAft>
                  <a:spcPts val="0"/>
                </a:spcAft>
                <a:buFont typeface="Arial"/>
                <a:buChar char="•"/>
                <a:defRPr/>
              </a:pPr>
              <a:r>
                <a:rPr lang="en-US" sz="1400" b="1" dirty="0">
                  <a:solidFill>
                    <a:schemeClr val="tx1"/>
                  </a:solidFill>
                  <a:latin typeface="+mj-lt"/>
                  <a:cs typeface="Arial"/>
                </a:rPr>
                <a:t>Promotes an ease of search, discovery and reuse of IEPDs</a:t>
              </a:r>
            </a:p>
          </p:txBody>
        </p:sp>
      </p:grpSp>
      <p:grpSp>
        <p:nvGrpSpPr>
          <p:cNvPr id="14" name="Group 13"/>
          <p:cNvGrpSpPr/>
          <p:nvPr/>
        </p:nvGrpSpPr>
        <p:grpSpPr>
          <a:xfrm>
            <a:off x="7407343" y="730894"/>
            <a:ext cx="1235427" cy="143483"/>
            <a:chOff x="3462929" y="4029126"/>
            <a:chExt cx="1696889" cy="197077"/>
          </a:xfrm>
        </p:grpSpPr>
        <p:cxnSp>
          <p:nvCxnSpPr>
            <p:cNvPr id="15" name="Straight Connector 14"/>
            <p:cNvCxnSpPr>
              <a:endCxn id="20"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1" name="Rounded Rectangle 20"/>
          <p:cNvSpPr/>
          <p:nvPr/>
        </p:nvSpPr>
        <p:spPr bwMode="auto">
          <a:xfrm>
            <a:off x="868219" y="4802908"/>
            <a:ext cx="7331364" cy="1131455"/>
          </a:xfrm>
          <a:prstGeom prst="roundRect">
            <a:avLst>
              <a:gd name="adj" fmla="val 5374"/>
            </a:avLst>
          </a:prstGeom>
          <a:gradFill rotWithShape="1">
            <a:gsLst>
              <a:gs pos="0">
                <a:schemeClr val="tx2">
                  <a:lumMod val="50000"/>
                </a:schemeClr>
              </a:gs>
              <a:gs pos="100000">
                <a:schemeClr val="tx2"/>
              </a:gs>
            </a:gsLst>
            <a:lin ang="16200000" scaled="0"/>
          </a:gradFill>
          <a:ln w="9525" cap="flat" cmpd="sng" algn="ctr">
            <a:noFill/>
            <a:prstDash val="solid"/>
          </a:ln>
          <a:effectLst>
            <a:outerShdw blurRad="40000" dist="23000" dir="5400000" rotWithShape="0">
              <a:srgbClr val="000000">
                <a:alpha val="35000"/>
              </a:srgbClr>
            </a:outerShdw>
          </a:effectLst>
        </p:spPr>
        <p:txBody>
          <a:bodyPr tIns="91440" anchor="ctr" anchorCtr="0"/>
          <a:lstStyle/>
          <a:p>
            <a:pPr algn="ctr" fontAlgn="auto">
              <a:lnSpc>
                <a:spcPts val="1760"/>
              </a:lnSpc>
              <a:spcBef>
                <a:spcPts val="0"/>
              </a:spcBef>
              <a:spcAft>
                <a:spcPts val="0"/>
              </a:spcAft>
            </a:pPr>
            <a:r>
              <a:rPr lang="en-US" sz="1200" kern="0" dirty="0">
                <a:solidFill>
                  <a:schemeClr val="bg1"/>
                </a:solidFill>
                <a:latin typeface="Arial"/>
                <a:cs typeface="Arial"/>
              </a:rPr>
              <a:t> A review process will help to decrease the occurrence of published IEPDs that are difficult to reuse. </a:t>
            </a:r>
            <a:br>
              <a:rPr lang="en-US" sz="1200" kern="0" dirty="0">
                <a:solidFill>
                  <a:schemeClr val="bg1"/>
                </a:solidFill>
                <a:latin typeface="Arial"/>
                <a:cs typeface="Arial"/>
              </a:rPr>
            </a:br>
            <a:r>
              <a:rPr lang="en-US" sz="1200" kern="0" dirty="0">
                <a:solidFill>
                  <a:schemeClr val="bg1"/>
                </a:solidFill>
                <a:latin typeface="Arial"/>
                <a:cs typeface="Arial"/>
              </a:rPr>
              <a:t>Peer participation in an IEPD review group also increases individual knowledge of information exchanges and will promote accountability in verifying that the exchange meets established requirements.</a:t>
            </a:r>
          </a:p>
        </p:txBody>
      </p:sp>
    </p:spTree>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Content Placeholder 1"/>
          <p:cNvSpPr>
            <a:spLocks noGrp="1"/>
          </p:cNvSpPr>
          <p:nvPr>
            <p:ph idx="1"/>
          </p:nvPr>
        </p:nvSpPr>
        <p:spPr>
          <a:xfrm>
            <a:off x="324069" y="1074610"/>
            <a:ext cx="8362731" cy="2176585"/>
          </a:xfrm>
        </p:spPr>
        <p:txBody>
          <a:bodyPr>
            <a:normAutofit/>
          </a:bodyPr>
          <a:lstStyle/>
          <a:p>
            <a:pPr>
              <a:spcAft>
                <a:spcPts val="600"/>
              </a:spcAft>
            </a:pPr>
            <a:r>
              <a:rPr lang="en-US" sz="1400" b="1" dirty="0" smtClean="0">
                <a:solidFill>
                  <a:schemeClr val="tx2"/>
                </a:solidFill>
              </a:rPr>
              <a:t>The IEPD should follow the requirements of the MPD Specification available on the NIEM website. It is a best practice to create a checklist for review to ensure these requirements and additional organizational guidelines are followed.</a:t>
            </a:r>
          </a:p>
          <a:p>
            <a:pPr marL="285750" indent="-285750">
              <a:buClr>
                <a:srgbClr val="646769"/>
              </a:buClr>
              <a:buFont typeface="Arial"/>
              <a:buChar char="•"/>
            </a:pPr>
            <a:r>
              <a:rPr lang="en-US" sz="1400" dirty="0" smtClean="0">
                <a:solidFill>
                  <a:srgbClr val="646769"/>
                </a:solidFill>
              </a:rPr>
              <a:t>Many organizations use a checklist to ensure that an IEPD meets pre-defined requirements</a:t>
            </a:r>
          </a:p>
          <a:p>
            <a:pPr marL="285750" indent="-285750">
              <a:buClr>
                <a:srgbClr val="646769"/>
              </a:buClr>
              <a:buFont typeface="Arial"/>
              <a:buChar char="•"/>
            </a:pPr>
            <a:r>
              <a:rPr lang="en-US" sz="1400" dirty="0" smtClean="0">
                <a:solidFill>
                  <a:srgbClr val="646769"/>
                </a:solidFill>
              </a:rPr>
              <a:t>Checklists provide the reviewing authority with a consistent way to provide feedback to IEPD developers</a:t>
            </a:r>
          </a:p>
          <a:p>
            <a:r>
              <a:rPr lang="en-US" sz="1400" dirty="0" smtClean="0">
                <a:solidFill>
                  <a:srgbClr val="646769"/>
                </a:solidFill>
              </a:rPr>
              <a:t>Below are a few examples of general requirements that could be added to an IEPD checklist</a:t>
            </a:r>
          </a:p>
        </p:txBody>
      </p:sp>
      <p:sp>
        <p:nvSpPr>
          <p:cNvPr id="57347" name="Title 2"/>
          <p:cNvSpPr>
            <a:spLocks noGrp="1"/>
          </p:cNvSpPr>
          <p:nvPr>
            <p:ph type="title"/>
          </p:nvPr>
        </p:nvSpPr>
        <p:spPr/>
        <p:txBody>
          <a:bodyPr/>
          <a:lstStyle/>
          <a:p>
            <a:r>
              <a:rPr lang="en-US" smtClean="0"/>
              <a:t>Use a Review Checklist</a:t>
            </a:r>
          </a:p>
        </p:txBody>
      </p:sp>
      <p:sp>
        <p:nvSpPr>
          <p:cNvPr id="2" name="Slide Number Placeholder 1"/>
          <p:cNvSpPr>
            <a:spLocks noGrp="1"/>
          </p:cNvSpPr>
          <p:nvPr>
            <p:ph type="sldNum" sz="quarter" idx="4"/>
          </p:nvPr>
        </p:nvSpPr>
        <p:spPr/>
        <p:txBody>
          <a:bodyPr/>
          <a:lstStyle/>
          <a:p>
            <a:fld id="{6E6030FC-FB78-5E4D-92EA-5D9433591EA9}" type="slidenum">
              <a:rPr lang="en-US" smtClean="0"/>
              <a:pPr/>
              <a:t>33</a:t>
            </a:fld>
            <a:endParaRPr lang="en-US" dirty="0"/>
          </a:p>
        </p:txBody>
      </p:sp>
      <p:sp>
        <p:nvSpPr>
          <p:cNvPr id="25" name="Content Placeholder 22"/>
          <p:cNvSpPr txBox="1">
            <a:spLocks/>
          </p:cNvSpPr>
          <p:nvPr/>
        </p:nvSpPr>
        <p:spPr>
          <a:xfrm>
            <a:off x="1555420" y="2996828"/>
            <a:ext cx="6183817" cy="587488"/>
          </a:xfrm>
          <a:prstGeom prst="rect">
            <a:avLst/>
          </a:prstGeom>
        </p:spPr>
        <p:txBody>
          <a:bodyPr vert="horz" lIns="91440" tIns="45720" rIns="91440" bIns="45720" rtlCol="0">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solidFill>
                  <a:schemeClr val="tx2"/>
                </a:solidFill>
              </a:rPr>
              <a:t>Master Document </a:t>
            </a:r>
            <a:r>
              <a:rPr lang="en-US" sz="1400" dirty="0"/>
              <a:t>contains documentation necessary to effectively </a:t>
            </a:r>
            <a:br>
              <a:rPr lang="en-US" sz="1400" dirty="0"/>
            </a:br>
            <a:r>
              <a:rPr lang="en-US" sz="1400" dirty="0"/>
              <a:t>describe the information exchange</a:t>
            </a:r>
          </a:p>
        </p:txBody>
      </p:sp>
      <p:sp>
        <p:nvSpPr>
          <p:cNvPr id="28" name="Content Placeholder 22"/>
          <p:cNvSpPr txBox="1">
            <a:spLocks/>
          </p:cNvSpPr>
          <p:nvPr/>
        </p:nvSpPr>
        <p:spPr>
          <a:xfrm>
            <a:off x="1555420" y="3758694"/>
            <a:ext cx="6183817" cy="587488"/>
          </a:xfrm>
          <a:prstGeom prst="rect">
            <a:avLst/>
          </a:prstGeom>
        </p:spPr>
        <p:txBody>
          <a:bodyPr vert="horz" lIns="91440" tIns="45720" rIns="91440" bIns="45720" rtlCol="0">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solidFill>
                  <a:srgbClr val="1F497D"/>
                </a:solidFill>
              </a:rPr>
              <a:t>Exchange Content Model</a:t>
            </a:r>
            <a:r>
              <a:rPr lang="en-US" sz="1400" dirty="0"/>
              <a:t> file is included, is embedded in the master document, and accurately represents the XML code in the schemas</a:t>
            </a:r>
          </a:p>
        </p:txBody>
      </p:sp>
      <p:sp>
        <p:nvSpPr>
          <p:cNvPr id="31" name="Content Placeholder 22"/>
          <p:cNvSpPr txBox="1">
            <a:spLocks/>
          </p:cNvSpPr>
          <p:nvPr/>
        </p:nvSpPr>
        <p:spPr>
          <a:xfrm>
            <a:off x="1555420" y="4563259"/>
            <a:ext cx="6183817" cy="587488"/>
          </a:xfrm>
          <a:prstGeom prst="rect">
            <a:avLst/>
          </a:prstGeom>
        </p:spPr>
        <p:txBody>
          <a:bodyPr vert="horz" lIns="91440" tIns="45720" rIns="91440" bIns="45720" rtlCol="0" anchor="ctr" anchorCtr="0">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solidFill>
                  <a:srgbClr val="1F497D"/>
                </a:solidFill>
              </a:rPr>
              <a:t>Catalog</a:t>
            </a:r>
            <a:r>
              <a:rPr lang="en-US" sz="1400" dirty="0"/>
              <a:t> XML artifact validates with the NIEM Model Package Description (MPD) catalog schema (XSD) and resides in the root directory of the MPD bearing the file name “mpd-catalog.xml”</a:t>
            </a:r>
          </a:p>
        </p:txBody>
      </p:sp>
      <p:cxnSp>
        <p:nvCxnSpPr>
          <p:cNvPr id="26" name="Straight Connector 25"/>
          <p:cNvCxnSpPr/>
          <p:nvPr/>
        </p:nvCxnSpPr>
        <p:spPr>
          <a:xfrm>
            <a:off x="789906" y="3669537"/>
            <a:ext cx="6873323"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89906" y="4430552"/>
            <a:ext cx="6873323"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789906" y="5257203"/>
            <a:ext cx="6873323"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4" name="Content Placeholder 22"/>
          <p:cNvSpPr txBox="1">
            <a:spLocks/>
          </p:cNvSpPr>
          <p:nvPr/>
        </p:nvSpPr>
        <p:spPr>
          <a:xfrm>
            <a:off x="1555420" y="5329553"/>
            <a:ext cx="6183817" cy="587488"/>
          </a:xfrm>
          <a:prstGeom prst="rect">
            <a:avLst/>
          </a:prstGeom>
        </p:spPr>
        <p:txBody>
          <a:bodyPr vert="horz" lIns="91440" tIns="45720" rIns="91440" bIns="45720" rtlCol="0">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solidFill>
                  <a:srgbClr val="1F497D"/>
                </a:solidFill>
              </a:rPr>
              <a:t>Change Log</a:t>
            </a:r>
            <a:r>
              <a:rPr lang="en-US" sz="1400" dirty="0"/>
              <a:t> IEPD change log file is included in the root directory of the IEPD, </a:t>
            </a:r>
            <a:r>
              <a:rPr lang="en-US" sz="1400" dirty="0" smtClean="0"/>
              <a:t>begins </a:t>
            </a:r>
            <a:r>
              <a:rPr lang="en-US" sz="1400" dirty="0"/>
              <a:t>with the substring “</a:t>
            </a:r>
            <a:r>
              <a:rPr lang="en-US" sz="1400" dirty="0" err="1" smtClean="0"/>
              <a:t>changelog</a:t>
            </a:r>
            <a:r>
              <a:rPr lang="en-US" sz="1400" dirty="0" smtClean="0"/>
              <a:t>,” </a:t>
            </a:r>
            <a:r>
              <a:rPr lang="en-US" sz="1400" dirty="0"/>
              <a:t>and records changes to previous IEPD schemas that </a:t>
            </a:r>
            <a:r>
              <a:rPr lang="en-US" sz="1400" dirty="0" smtClean="0"/>
              <a:t>are </a:t>
            </a:r>
            <a:r>
              <a:rPr lang="en-US" sz="1400" dirty="0"/>
              <a:t>represented </a:t>
            </a:r>
          </a:p>
        </p:txBody>
      </p:sp>
      <p:grpSp>
        <p:nvGrpSpPr>
          <p:cNvPr id="38" name="Group 32"/>
          <p:cNvGrpSpPr>
            <a:grpSpLocks/>
          </p:cNvGrpSpPr>
          <p:nvPr/>
        </p:nvGrpSpPr>
        <p:grpSpPr bwMode="auto">
          <a:xfrm>
            <a:off x="787681" y="2990273"/>
            <a:ext cx="568850" cy="568850"/>
            <a:chOff x="335614" y="2358739"/>
            <a:chExt cx="593436" cy="593436"/>
          </a:xfrm>
        </p:grpSpPr>
        <p:sp>
          <p:nvSpPr>
            <p:cNvPr id="39" name="Oval 38"/>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40" name="Picture 34"/>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54532" y="2494002"/>
              <a:ext cx="342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2" name="Group 32"/>
          <p:cNvGrpSpPr>
            <a:grpSpLocks/>
          </p:cNvGrpSpPr>
          <p:nvPr/>
        </p:nvGrpSpPr>
        <p:grpSpPr bwMode="auto">
          <a:xfrm>
            <a:off x="787681" y="3755920"/>
            <a:ext cx="568850" cy="568850"/>
            <a:chOff x="335614" y="2358739"/>
            <a:chExt cx="593436" cy="593436"/>
          </a:xfrm>
        </p:grpSpPr>
        <p:sp>
          <p:nvSpPr>
            <p:cNvPr id="43" name="Oval 42"/>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44" name="Picture 34"/>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54532" y="2494002"/>
              <a:ext cx="342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5" name="Group 32"/>
          <p:cNvGrpSpPr>
            <a:grpSpLocks/>
          </p:cNvGrpSpPr>
          <p:nvPr/>
        </p:nvGrpSpPr>
        <p:grpSpPr bwMode="auto">
          <a:xfrm>
            <a:off x="787681" y="4532277"/>
            <a:ext cx="568850" cy="568850"/>
            <a:chOff x="335614" y="2358739"/>
            <a:chExt cx="593436" cy="593436"/>
          </a:xfrm>
        </p:grpSpPr>
        <p:sp>
          <p:nvSpPr>
            <p:cNvPr id="46" name="Oval 45"/>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47" name="Picture 34"/>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54532" y="2494002"/>
              <a:ext cx="342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8" name="Group 32"/>
          <p:cNvGrpSpPr>
            <a:grpSpLocks/>
          </p:cNvGrpSpPr>
          <p:nvPr/>
        </p:nvGrpSpPr>
        <p:grpSpPr bwMode="auto">
          <a:xfrm>
            <a:off x="787681" y="5353976"/>
            <a:ext cx="568850" cy="568850"/>
            <a:chOff x="335614" y="2358739"/>
            <a:chExt cx="593436" cy="593436"/>
          </a:xfrm>
        </p:grpSpPr>
        <p:sp>
          <p:nvSpPr>
            <p:cNvPr id="49" name="Oval 48"/>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50" name="Picture 34"/>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54532" y="2494002"/>
              <a:ext cx="342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27" name="Group 26"/>
          <p:cNvGrpSpPr/>
          <p:nvPr/>
        </p:nvGrpSpPr>
        <p:grpSpPr>
          <a:xfrm>
            <a:off x="7407343" y="730894"/>
            <a:ext cx="1235427" cy="143483"/>
            <a:chOff x="3462929" y="4029126"/>
            <a:chExt cx="1696889" cy="197077"/>
          </a:xfrm>
        </p:grpSpPr>
        <p:cxnSp>
          <p:nvCxnSpPr>
            <p:cNvPr id="30" name="Straight Connector 29"/>
            <p:cNvCxnSpPr>
              <a:endCxn id="41"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761926796"/>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ext Placeholder 1"/>
          <p:cNvSpPr>
            <a:spLocks noGrp="1"/>
          </p:cNvSpPr>
          <p:nvPr>
            <p:ph idx="1"/>
          </p:nvPr>
        </p:nvSpPr>
        <p:spPr/>
        <p:txBody>
          <a:bodyPr>
            <a:normAutofit/>
          </a:bodyPr>
          <a:lstStyle/>
          <a:p>
            <a:pPr marL="0" indent="0">
              <a:buFont typeface="Wingdings" pitchFamily="2" charset="2"/>
              <a:buNone/>
            </a:pPr>
            <a:r>
              <a:rPr lang="en-US" dirty="0" smtClean="0">
                <a:solidFill>
                  <a:schemeClr val="tx1"/>
                </a:solidFill>
              </a:rPr>
              <a:t>Some organizations use an IEPD Peer Review Process to </a:t>
            </a:r>
            <a:br>
              <a:rPr lang="en-US" dirty="0" smtClean="0">
                <a:solidFill>
                  <a:schemeClr val="tx1"/>
                </a:solidFill>
              </a:rPr>
            </a:br>
            <a:r>
              <a:rPr lang="en-US" dirty="0" smtClean="0">
                <a:solidFill>
                  <a:schemeClr val="tx1"/>
                </a:solidFill>
              </a:rPr>
              <a:t>establish a standard process for reviewing IEPDs</a:t>
            </a:r>
          </a:p>
        </p:txBody>
      </p:sp>
      <p:sp>
        <p:nvSpPr>
          <p:cNvPr id="58371" name="Title 2"/>
          <p:cNvSpPr>
            <a:spLocks noGrp="1"/>
          </p:cNvSpPr>
          <p:nvPr>
            <p:ph type="title"/>
          </p:nvPr>
        </p:nvSpPr>
        <p:spPr/>
        <p:txBody>
          <a:bodyPr/>
          <a:lstStyle/>
          <a:p>
            <a:r>
              <a:rPr lang="en-US" smtClean="0"/>
              <a:t>IEPD Peer Review Process Example</a:t>
            </a:r>
          </a:p>
        </p:txBody>
      </p:sp>
      <p:sp>
        <p:nvSpPr>
          <p:cNvPr id="2" name="Slide Number Placeholder 1"/>
          <p:cNvSpPr>
            <a:spLocks noGrp="1"/>
          </p:cNvSpPr>
          <p:nvPr>
            <p:ph type="sldNum" sz="quarter" idx="4"/>
          </p:nvPr>
        </p:nvSpPr>
        <p:spPr/>
        <p:txBody>
          <a:bodyPr/>
          <a:lstStyle/>
          <a:p>
            <a:fld id="{6E6030FC-FB78-5E4D-92EA-5D9433591EA9}" type="slidenum">
              <a:rPr lang="en-US" smtClean="0"/>
              <a:pPr/>
              <a:t>34</a:t>
            </a:fld>
            <a:endParaRPr lang="en-US" dirty="0"/>
          </a:p>
        </p:txBody>
      </p:sp>
      <p:sp>
        <p:nvSpPr>
          <p:cNvPr id="14" name="Rectangle 13"/>
          <p:cNvSpPr/>
          <p:nvPr/>
        </p:nvSpPr>
        <p:spPr>
          <a:xfrm>
            <a:off x="4554220" y="2918084"/>
            <a:ext cx="2000344" cy="2513748"/>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5" name="Rectangle 14"/>
          <p:cNvSpPr/>
          <p:nvPr/>
        </p:nvSpPr>
        <p:spPr>
          <a:xfrm>
            <a:off x="6703695" y="2918084"/>
            <a:ext cx="2000344" cy="2513749"/>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6" name="Rectangle 15"/>
          <p:cNvSpPr/>
          <p:nvPr/>
        </p:nvSpPr>
        <p:spPr>
          <a:xfrm>
            <a:off x="2401570" y="2917621"/>
            <a:ext cx="1998726" cy="2504512"/>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7" name="Rectangle 16"/>
          <p:cNvSpPr/>
          <p:nvPr/>
        </p:nvSpPr>
        <p:spPr>
          <a:xfrm>
            <a:off x="250508" y="2917621"/>
            <a:ext cx="2018632" cy="2504512"/>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8" name="Text Placeholder 14"/>
          <p:cNvSpPr txBox="1">
            <a:spLocks/>
          </p:cNvSpPr>
          <p:nvPr/>
        </p:nvSpPr>
        <p:spPr>
          <a:xfrm>
            <a:off x="249239" y="3032124"/>
            <a:ext cx="1909762" cy="1031875"/>
          </a:xfrm>
          <a:prstGeom prst="rect">
            <a:avLst/>
          </a:prstGeom>
        </p:spPr>
        <p:txBody>
          <a:bodyPr/>
          <a:lstStyle/>
          <a:p>
            <a:pPr marL="1588" lvl="1" fontAlgn="auto">
              <a:lnSpc>
                <a:spcPct val="110000"/>
              </a:lnSpc>
              <a:spcBef>
                <a:spcPts val="1776"/>
              </a:spcBef>
              <a:spcAft>
                <a:spcPts val="0"/>
              </a:spcAft>
              <a:buClr>
                <a:schemeClr val="tx1"/>
              </a:buClr>
              <a:defRPr/>
            </a:pPr>
            <a:r>
              <a:rPr lang="en-US" sz="1200" kern="0" dirty="0">
                <a:solidFill>
                  <a:srgbClr val="646769"/>
                </a:solidFill>
              </a:rPr>
              <a:t>IEPD is provided to the reviewing </a:t>
            </a:r>
            <a:r>
              <a:rPr lang="en-US" sz="1200" kern="0" dirty="0" smtClean="0">
                <a:solidFill>
                  <a:srgbClr val="646769"/>
                </a:solidFill>
              </a:rPr>
              <a:t>group for review</a:t>
            </a:r>
            <a:endParaRPr lang="en-US" sz="1200" kern="0" dirty="0">
              <a:solidFill>
                <a:srgbClr val="646769"/>
              </a:solidFill>
            </a:endParaRPr>
          </a:p>
        </p:txBody>
      </p:sp>
      <p:sp>
        <p:nvSpPr>
          <p:cNvPr id="19" name="Text Placeholder 16"/>
          <p:cNvSpPr txBox="1">
            <a:spLocks/>
          </p:cNvSpPr>
          <p:nvPr/>
        </p:nvSpPr>
        <p:spPr>
          <a:xfrm>
            <a:off x="2446338" y="3032125"/>
            <a:ext cx="1749425" cy="889000"/>
          </a:xfrm>
          <a:prstGeom prst="rect">
            <a:avLst/>
          </a:prstGeom>
        </p:spPr>
        <p:txBody>
          <a:bodyPr/>
          <a:lstStyle/>
          <a:p>
            <a:pPr marL="1588" lvl="1" fontAlgn="auto">
              <a:lnSpc>
                <a:spcPct val="110000"/>
              </a:lnSpc>
              <a:spcBef>
                <a:spcPts val="1776"/>
              </a:spcBef>
              <a:spcAft>
                <a:spcPts val="0"/>
              </a:spcAft>
              <a:buClr>
                <a:schemeClr val="tx1"/>
              </a:buClr>
              <a:defRPr/>
            </a:pPr>
            <a:r>
              <a:rPr lang="en-US" sz="1200" kern="0" dirty="0">
                <a:solidFill>
                  <a:srgbClr val="646769"/>
                </a:solidFill>
              </a:rPr>
              <a:t>IEPD </a:t>
            </a:r>
            <a:r>
              <a:rPr lang="en-US" sz="1200" kern="0" dirty="0" smtClean="0">
                <a:solidFill>
                  <a:srgbClr val="646769"/>
                </a:solidFill>
              </a:rPr>
              <a:t>author briefs </a:t>
            </a:r>
            <a:r>
              <a:rPr lang="en-US" sz="1200" kern="0" dirty="0">
                <a:solidFill>
                  <a:srgbClr val="646769"/>
                </a:solidFill>
              </a:rPr>
              <a:t>the reviewing </a:t>
            </a:r>
            <a:r>
              <a:rPr lang="en-US" sz="1200" kern="0" dirty="0" smtClean="0">
                <a:solidFill>
                  <a:srgbClr val="646769"/>
                </a:solidFill>
              </a:rPr>
              <a:t>group on the IEPD</a:t>
            </a:r>
            <a:endParaRPr lang="en-US" sz="1200" kern="0" dirty="0">
              <a:solidFill>
                <a:srgbClr val="646769"/>
              </a:solidFill>
            </a:endParaRPr>
          </a:p>
        </p:txBody>
      </p:sp>
      <p:sp>
        <p:nvSpPr>
          <p:cNvPr id="20" name="Text Placeholder 17"/>
          <p:cNvSpPr txBox="1">
            <a:spLocks/>
          </p:cNvSpPr>
          <p:nvPr/>
        </p:nvSpPr>
        <p:spPr>
          <a:xfrm>
            <a:off x="4610100" y="3032125"/>
            <a:ext cx="1892300" cy="2800106"/>
          </a:xfrm>
          <a:prstGeom prst="rect">
            <a:avLst/>
          </a:prstGeom>
        </p:spPr>
        <p:txBody>
          <a:bodyPr/>
          <a:lstStyle/>
          <a:p>
            <a:pPr marL="1588" lvl="1" fontAlgn="auto">
              <a:lnSpc>
                <a:spcPct val="110000"/>
              </a:lnSpc>
              <a:spcBef>
                <a:spcPts val="1776"/>
              </a:spcBef>
              <a:spcAft>
                <a:spcPts val="0"/>
              </a:spcAft>
              <a:buClr>
                <a:schemeClr val="tx1"/>
              </a:buClr>
              <a:defRPr/>
            </a:pPr>
            <a:r>
              <a:rPr lang="en-US" sz="1200" kern="0" dirty="0">
                <a:solidFill>
                  <a:srgbClr val="646769"/>
                </a:solidFill>
              </a:rPr>
              <a:t>IEPD is critically assessed by member(s) of the reviewing </a:t>
            </a:r>
            <a:r>
              <a:rPr lang="en-US" sz="1200" kern="0" dirty="0" smtClean="0">
                <a:solidFill>
                  <a:srgbClr val="646769"/>
                </a:solidFill>
              </a:rPr>
              <a:t>group</a:t>
            </a:r>
            <a:endParaRPr lang="en-US" sz="1200" kern="0" dirty="0">
              <a:solidFill>
                <a:srgbClr val="646769"/>
              </a:solidFill>
            </a:endParaRPr>
          </a:p>
          <a:p>
            <a:pPr marL="1588" lvl="1" fontAlgn="auto">
              <a:lnSpc>
                <a:spcPct val="110000"/>
              </a:lnSpc>
              <a:spcBef>
                <a:spcPts val="1776"/>
              </a:spcBef>
              <a:spcAft>
                <a:spcPts val="0"/>
              </a:spcAft>
              <a:buClr>
                <a:schemeClr val="tx1"/>
              </a:buClr>
              <a:defRPr/>
            </a:pPr>
            <a:r>
              <a:rPr lang="en-US" sz="1200" kern="0" dirty="0" smtClean="0">
                <a:solidFill>
                  <a:srgbClr val="646769"/>
                </a:solidFill>
              </a:rPr>
              <a:t>Author provides assistance to the review process, if necessary</a:t>
            </a:r>
          </a:p>
          <a:p>
            <a:pPr marL="1588" lvl="1" fontAlgn="auto">
              <a:lnSpc>
                <a:spcPct val="110000"/>
              </a:lnSpc>
              <a:spcBef>
                <a:spcPts val="1776"/>
              </a:spcBef>
              <a:spcAft>
                <a:spcPts val="0"/>
              </a:spcAft>
              <a:buClr>
                <a:schemeClr val="tx1"/>
              </a:buClr>
              <a:defRPr/>
            </a:pPr>
            <a:r>
              <a:rPr lang="en-US" sz="1200" kern="0" dirty="0" smtClean="0">
                <a:solidFill>
                  <a:srgbClr val="646769"/>
                </a:solidFill>
              </a:rPr>
              <a:t>IEPD is reviewed against business requirements and NIEM specifications</a:t>
            </a:r>
            <a:endParaRPr lang="en-US" sz="1200" kern="0" dirty="0">
              <a:solidFill>
                <a:srgbClr val="646769"/>
              </a:solidFill>
            </a:endParaRPr>
          </a:p>
        </p:txBody>
      </p:sp>
      <p:sp>
        <p:nvSpPr>
          <p:cNvPr id="21" name="Text Placeholder 18"/>
          <p:cNvSpPr txBox="1">
            <a:spLocks/>
          </p:cNvSpPr>
          <p:nvPr/>
        </p:nvSpPr>
        <p:spPr>
          <a:xfrm>
            <a:off x="6786563" y="3032125"/>
            <a:ext cx="1778000" cy="2835275"/>
          </a:xfrm>
          <a:prstGeom prst="rect">
            <a:avLst/>
          </a:prstGeom>
        </p:spPr>
        <p:txBody>
          <a:bodyPr/>
          <a:lstStyle/>
          <a:p>
            <a:pPr marL="1588" lvl="1" fontAlgn="auto">
              <a:lnSpc>
                <a:spcPct val="110000"/>
              </a:lnSpc>
              <a:spcBef>
                <a:spcPts val="1776"/>
              </a:spcBef>
              <a:spcAft>
                <a:spcPts val="0"/>
              </a:spcAft>
              <a:buClr>
                <a:schemeClr val="tx1"/>
              </a:buClr>
              <a:defRPr/>
            </a:pPr>
            <a:r>
              <a:rPr lang="en-US" sz="1200" kern="0" dirty="0">
                <a:solidFill>
                  <a:srgbClr val="646769"/>
                </a:solidFill>
              </a:rPr>
              <a:t>The </a:t>
            </a:r>
            <a:r>
              <a:rPr lang="en-US" sz="1200" kern="0" dirty="0" smtClean="0">
                <a:solidFill>
                  <a:srgbClr val="646769"/>
                </a:solidFill>
              </a:rPr>
              <a:t>IEPD is accepted by the review group</a:t>
            </a:r>
            <a:endParaRPr lang="en-US" sz="1200" kern="0" dirty="0">
              <a:solidFill>
                <a:srgbClr val="646769"/>
              </a:solidFill>
            </a:endParaRPr>
          </a:p>
          <a:p>
            <a:pPr marL="1588" lvl="1" fontAlgn="auto">
              <a:lnSpc>
                <a:spcPct val="110000"/>
              </a:lnSpc>
              <a:spcBef>
                <a:spcPts val="1776"/>
              </a:spcBef>
              <a:spcAft>
                <a:spcPts val="0"/>
              </a:spcAft>
              <a:buClr>
                <a:schemeClr val="tx1"/>
              </a:buClr>
              <a:defRPr/>
            </a:pPr>
            <a:r>
              <a:rPr lang="en-US" sz="1200" kern="0" dirty="0" smtClean="0">
                <a:solidFill>
                  <a:srgbClr val="646769"/>
                </a:solidFill>
              </a:rPr>
              <a:t>For reuse: IEPD should be published to an online repository to avoid duplication</a:t>
            </a:r>
            <a:endParaRPr lang="en-US" sz="1200" kern="0" dirty="0">
              <a:solidFill>
                <a:srgbClr val="646769"/>
              </a:solidFill>
            </a:endParaRPr>
          </a:p>
        </p:txBody>
      </p:sp>
      <p:sp>
        <p:nvSpPr>
          <p:cNvPr id="22" name="AutoShape 56"/>
          <p:cNvSpPr>
            <a:spLocks noChangeArrowheads="1"/>
          </p:cNvSpPr>
          <p:nvPr/>
        </p:nvSpPr>
        <p:spPr bwMode="auto">
          <a:xfrm>
            <a:off x="2381250" y="2133600"/>
            <a:ext cx="2286000" cy="792163"/>
          </a:xfrm>
          <a:prstGeom prst="chevron">
            <a:avLst>
              <a:gd name="adj" fmla="val 34534"/>
            </a:avLst>
          </a:prstGeom>
          <a:gradFill flip="none" rotWithShape="1">
            <a:gsLst>
              <a:gs pos="0">
                <a:schemeClr val="tx2">
                  <a:lumMod val="60000"/>
                  <a:lumOff val="40000"/>
                </a:schemeClr>
              </a:gs>
              <a:gs pos="100000">
                <a:srgbClr val="43689D"/>
              </a:gs>
            </a:gsLst>
            <a:lin ang="162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latin typeface="Arial" pitchFamily="34" charset="0"/>
                <a:ea typeface="+mn-ea"/>
                <a:cs typeface="Arial" pitchFamily="34" charset="0"/>
              </a:rPr>
              <a:t>Preliminary Review</a:t>
            </a:r>
          </a:p>
        </p:txBody>
      </p:sp>
      <p:sp>
        <p:nvSpPr>
          <p:cNvPr id="23" name="AutoShape 57"/>
          <p:cNvSpPr>
            <a:spLocks noChangeArrowheads="1"/>
          </p:cNvSpPr>
          <p:nvPr/>
        </p:nvSpPr>
        <p:spPr bwMode="auto">
          <a:xfrm>
            <a:off x="4533900" y="2133600"/>
            <a:ext cx="2286000" cy="792163"/>
          </a:xfrm>
          <a:prstGeom prst="chevron">
            <a:avLst>
              <a:gd name="adj" fmla="val 34534"/>
            </a:avLst>
          </a:prstGeom>
          <a:gradFill flip="none" rotWithShape="1">
            <a:gsLst>
              <a:gs pos="0">
                <a:schemeClr val="accent6">
                  <a:lumMod val="75000"/>
                </a:schemeClr>
              </a:gs>
              <a:gs pos="100000">
                <a:srgbClr val="B55611"/>
              </a:gs>
            </a:gsLst>
            <a:lin ang="162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latin typeface="Arial" pitchFamily="34" charset="0"/>
                <a:ea typeface="+mn-ea"/>
                <a:cs typeface="Arial" pitchFamily="34" charset="0"/>
              </a:rPr>
              <a:t>Detailed Review</a:t>
            </a:r>
          </a:p>
        </p:txBody>
      </p:sp>
      <p:sp>
        <p:nvSpPr>
          <p:cNvPr id="24" name="AutoShape 58"/>
          <p:cNvSpPr>
            <a:spLocks noChangeArrowheads="1"/>
          </p:cNvSpPr>
          <p:nvPr/>
        </p:nvSpPr>
        <p:spPr bwMode="auto">
          <a:xfrm>
            <a:off x="6683375" y="2133600"/>
            <a:ext cx="2286000" cy="792163"/>
          </a:xfrm>
          <a:prstGeom prst="chevron">
            <a:avLst>
              <a:gd name="adj" fmla="val 34534"/>
            </a:avLst>
          </a:prstGeom>
          <a:gradFill flip="none" rotWithShape="1">
            <a:gsLst>
              <a:gs pos="0">
                <a:schemeClr val="accent1">
                  <a:lumMod val="75000"/>
                </a:schemeClr>
              </a:gs>
              <a:gs pos="100000">
                <a:srgbClr val="2D476C"/>
              </a:gs>
            </a:gsLst>
            <a:lin ang="162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latin typeface="Arial" pitchFamily="34" charset="0"/>
                <a:ea typeface="+mn-ea"/>
                <a:cs typeface="Arial" pitchFamily="34" charset="0"/>
              </a:rPr>
              <a:t>Accept &amp; Publish</a:t>
            </a:r>
          </a:p>
        </p:txBody>
      </p:sp>
      <p:sp>
        <p:nvSpPr>
          <p:cNvPr id="25" name="AutoShape 59"/>
          <p:cNvSpPr>
            <a:spLocks noChangeArrowheads="1"/>
          </p:cNvSpPr>
          <p:nvPr/>
        </p:nvSpPr>
        <p:spPr bwMode="auto">
          <a:xfrm>
            <a:off x="230188" y="2133600"/>
            <a:ext cx="2286000" cy="792163"/>
          </a:xfrm>
          <a:prstGeom prst="homePlate">
            <a:avLst>
              <a:gd name="adj" fmla="val 34746"/>
            </a:avLst>
          </a:prstGeom>
          <a:gradFill flip="none" rotWithShape="1">
            <a:gsLst>
              <a:gs pos="0">
                <a:schemeClr val="accent2">
                  <a:lumMod val="60000"/>
                  <a:lumOff val="40000"/>
                </a:schemeClr>
              </a:gs>
              <a:gs pos="100000">
                <a:srgbClr val="AF7B7B"/>
              </a:gs>
            </a:gsLst>
            <a:lin ang="16200000" scaled="0"/>
            <a:tileRect/>
          </a:gradFill>
          <a:ln w="3175" cap="rnd" algn="ctr">
            <a:solidFill>
              <a:schemeClr val="bg1"/>
            </a:solidFill>
            <a:miter lim="800000"/>
            <a:headEnd/>
            <a:tailEnd/>
          </a:ln>
          <a:effectLst>
            <a:outerShdw blurRad="38100" dist="38100" dir="2700000" algn="tl" rotWithShape="0">
              <a:srgbClr val="000000">
                <a:alpha val="29000"/>
              </a:srgbClr>
            </a:outerShdw>
          </a:effectLst>
        </p:spPr>
        <p:txBody>
          <a:bodyPr lIns="45720" anchor="ctr" anchorCtr="1"/>
          <a:lstStyle/>
          <a:p>
            <a:pPr algn="ctr" eaLnBrk="0" fontAlgn="auto" hangingPunct="0">
              <a:lnSpc>
                <a:spcPct val="106000"/>
              </a:lnSpc>
              <a:spcBef>
                <a:spcPts val="0"/>
              </a:spcBef>
              <a:spcAft>
                <a:spcPts val="0"/>
              </a:spcAft>
              <a:defRPr/>
            </a:pPr>
            <a:r>
              <a:rPr lang="en-US" sz="2000" b="1" dirty="0">
                <a:solidFill>
                  <a:srgbClr val="FFFFFF"/>
                </a:solidFill>
                <a:latin typeface="Arial" pitchFamily="34" charset="0"/>
                <a:ea typeface="+mn-ea"/>
                <a:cs typeface="Arial" pitchFamily="34" charset="0"/>
              </a:rPr>
              <a:t>Submit</a:t>
            </a:r>
          </a:p>
        </p:txBody>
      </p:sp>
      <p:cxnSp>
        <p:nvCxnSpPr>
          <p:cNvPr id="26" name="Straight Connector 25"/>
          <p:cNvCxnSpPr/>
          <p:nvPr/>
        </p:nvCxnSpPr>
        <p:spPr>
          <a:xfrm>
            <a:off x="4624998" y="3788601"/>
            <a:ext cx="18081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nvGrpSpPr>
          <p:cNvPr id="29" name="Group 28"/>
          <p:cNvGrpSpPr/>
          <p:nvPr/>
        </p:nvGrpSpPr>
        <p:grpSpPr>
          <a:xfrm>
            <a:off x="7407343" y="730894"/>
            <a:ext cx="1235427" cy="143483"/>
            <a:chOff x="3462929" y="4029126"/>
            <a:chExt cx="1696889" cy="197077"/>
          </a:xfrm>
        </p:grpSpPr>
        <p:cxnSp>
          <p:nvCxnSpPr>
            <p:cNvPr id="30" name="Straight Connector 29"/>
            <p:cNvCxnSpPr>
              <a:endCxn id="3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6" name="Straight Connector 35"/>
          <p:cNvCxnSpPr/>
          <p:nvPr/>
        </p:nvCxnSpPr>
        <p:spPr>
          <a:xfrm>
            <a:off x="4621090" y="4703001"/>
            <a:ext cx="18081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6770321" y="3608847"/>
            <a:ext cx="1808163"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Title 2"/>
          <p:cNvSpPr>
            <a:spLocks noGrp="1"/>
          </p:cNvSpPr>
          <p:nvPr>
            <p:ph type="title"/>
          </p:nvPr>
        </p:nvSpPr>
        <p:spPr/>
        <p:txBody>
          <a:bodyPr/>
          <a:lstStyle/>
          <a:p>
            <a:r>
              <a:rPr lang="en-US" dirty="0" smtClean="0"/>
              <a:t>Responsibilities of IEPD Developer</a:t>
            </a:r>
          </a:p>
        </p:txBody>
      </p:sp>
      <p:sp>
        <p:nvSpPr>
          <p:cNvPr id="2" name="Slide Number Placeholder 1"/>
          <p:cNvSpPr>
            <a:spLocks noGrp="1"/>
          </p:cNvSpPr>
          <p:nvPr>
            <p:ph type="sldNum" sz="quarter" idx="4"/>
          </p:nvPr>
        </p:nvSpPr>
        <p:spPr/>
        <p:txBody>
          <a:bodyPr/>
          <a:lstStyle/>
          <a:p>
            <a:fld id="{6E6030FC-FB78-5E4D-92EA-5D9433591EA9}" type="slidenum">
              <a:rPr lang="en-US" smtClean="0"/>
              <a:pPr/>
              <a:t>35</a:t>
            </a:fld>
            <a:endParaRPr lang="en-US" dirty="0"/>
          </a:p>
        </p:txBody>
      </p:sp>
      <p:sp>
        <p:nvSpPr>
          <p:cNvPr id="9" name="Content Placeholder 1"/>
          <p:cNvSpPr txBox="1">
            <a:spLocks/>
          </p:cNvSpPr>
          <p:nvPr/>
        </p:nvSpPr>
        <p:spPr>
          <a:xfrm>
            <a:off x="324070" y="1122947"/>
            <a:ext cx="7992848" cy="4489424"/>
          </a:xfrm>
          <a:prstGeom prst="rect">
            <a:avLst/>
          </a:prstGeom>
        </p:spPr>
        <p:txBody>
          <a:bodyPr vert="horz" lIns="91440" tIns="45720" rIns="91440" bIns="45720" rtlCol="0">
            <a:normAutofit lnSpcReduction="10000"/>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solidFill>
                  <a:srgbClr val="686868"/>
                </a:solidFill>
                <a:latin typeface="Arial" charset="0"/>
              </a:rPr>
              <a:t>Responsibilities exist within the IEPD review process for the IEPD developer, including:</a:t>
            </a:r>
          </a:p>
          <a:p>
            <a:endParaRPr lang="en-US" dirty="0">
              <a:solidFill>
                <a:srgbClr val="686868"/>
              </a:solidFill>
              <a:latin typeface="Arial" charset="0"/>
            </a:endParaRPr>
          </a:p>
          <a:p>
            <a:r>
              <a:rPr lang="en-US" b="1" dirty="0">
                <a:solidFill>
                  <a:schemeClr val="tx2"/>
                </a:solidFill>
                <a:latin typeface="Arial" charset="0"/>
              </a:rPr>
              <a:t>IEPD Developer</a:t>
            </a:r>
          </a:p>
          <a:p>
            <a:pPr marL="342900" indent="-342900">
              <a:spcBef>
                <a:spcPts val="1638"/>
              </a:spcBef>
              <a:buClrTx/>
              <a:buFont typeface="Arial"/>
              <a:buChar char="•"/>
            </a:pPr>
            <a:r>
              <a:rPr lang="en-US" sz="1800" dirty="0">
                <a:solidFill>
                  <a:srgbClr val="666869"/>
                </a:solidFill>
                <a:latin typeface="Arial" charset="0"/>
              </a:rPr>
              <a:t>Review the IEPD Package prior to submission to check for conformance</a:t>
            </a:r>
          </a:p>
          <a:p>
            <a:pPr marL="342900" indent="-342900">
              <a:spcBef>
                <a:spcPts val="1638"/>
              </a:spcBef>
              <a:buClrTx/>
              <a:buFont typeface="Arial"/>
              <a:buChar char="•"/>
            </a:pPr>
            <a:r>
              <a:rPr lang="en-US" sz="1800" dirty="0">
                <a:solidFill>
                  <a:srgbClr val="666869"/>
                </a:solidFill>
                <a:latin typeface="Arial" charset="0"/>
              </a:rPr>
              <a:t>Submit IEPD to the governing authority for review</a:t>
            </a:r>
          </a:p>
          <a:p>
            <a:pPr marL="342900" indent="-342900">
              <a:spcBef>
                <a:spcPts val="1638"/>
              </a:spcBef>
              <a:buClrTx/>
              <a:buFont typeface="Arial"/>
              <a:buChar char="•"/>
            </a:pPr>
            <a:r>
              <a:rPr lang="en-US" sz="1800" dirty="0">
                <a:solidFill>
                  <a:srgbClr val="666869"/>
                </a:solidFill>
                <a:latin typeface="Arial" charset="0"/>
              </a:rPr>
              <a:t>Provide brief overview of IEPD to the governing authority, if </a:t>
            </a:r>
            <a:r>
              <a:rPr lang="en-US" sz="1800" dirty="0" smtClean="0">
                <a:solidFill>
                  <a:srgbClr val="666869"/>
                </a:solidFill>
                <a:latin typeface="Arial" charset="0"/>
              </a:rPr>
              <a:t>necessary, to answer any questions and clear any concerns with the submission of the package.</a:t>
            </a:r>
            <a:endParaRPr lang="en-US" sz="1800" dirty="0">
              <a:solidFill>
                <a:srgbClr val="666869"/>
              </a:solidFill>
              <a:latin typeface="Arial" charset="0"/>
            </a:endParaRPr>
          </a:p>
          <a:p>
            <a:pPr marL="342900" indent="-342900">
              <a:spcBef>
                <a:spcPts val="1638"/>
              </a:spcBef>
              <a:buClrTx/>
              <a:buFont typeface="Arial"/>
              <a:buChar char="•"/>
            </a:pPr>
            <a:r>
              <a:rPr lang="en-US" sz="1800" dirty="0">
                <a:solidFill>
                  <a:srgbClr val="666869"/>
                </a:solidFill>
                <a:latin typeface="Arial" charset="0"/>
              </a:rPr>
              <a:t>Coordinate with review team to include all recommended changes that are agreed upon in the revised IEPD</a:t>
            </a:r>
          </a:p>
          <a:p>
            <a:pPr marL="342900" indent="-342900">
              <a:spcBef>
                <a:spcPts val="1638"/>
              </a:spcBef>
              <a:buClrTx/>
              <a:buFont typeface="Arial"/>
              <a:buChar char="•"/>
            </a:pPr>
            <a:r>
              <a:rPr lang="en-US" sz="1800" dirty="0">
                <a:solidFill>
                  <a:srgbClr val="666869"/>
                </a:solidFill>
                <a:latin typeface="Arial" charset="0"/>
              </a:rPr>
              <a:t>Submit revised </a:t>
            </a:r>
            <a:r>
              <a:rPr lang="en-US" sz="1800" dirty="0" smtClean="0">
                <a:solidFill>
                  <a:srgbClr val="666869"/>
                </a:solidFill>
                <a:latin typeface="Arial" charset="0"/>
              </a:rPr>
              <a:t>IEPD for reviewing authority, </a:t>
            </a:r>
            <a:r>
              <a:rPr lang="en-US" sz="1800" dirty="0">
                <a:solidFill>
                  <a:srgbClr val="666869"/>
                </a:solidFill>
                <a:latin typeface="Arial" charset="0"/>
              </a:rPr>
              <a:t>if applicable</a:t>
            </a:r>
          </a:p>
        </p:txBody>
      </p:sp>
      <p:grpSp>
        <p:nvGrpSpPr>
          <p:cNvPr id="5" name="Group 4"/>
          <p:cNvGrpSpPr/>
          <p:nvPr/>
        </p:nvGrpSpPr>
        <p:grpSpPr>
          <a:xfrm>
            <a:off x="7407343" y="730894"/>
            <a:ext cx="1235427" cy="143483"/>
            <a:chOff x="3462929" y="4029126"/>
            <a:chExt cx="1696889" cy="197077"/>
          </a:xfrm>
        </p:grpSpPr>
        <p:cxnSp>
          <p:nvCxnSpPr>
            <p:cNvPr id="6" name="Straight Connector 5"/>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Title 2"/>
          <p:cNvSpPr>
            <a:spLocks noGrp="1"/>
          </p:cNvSpPr>
          <p:nvPr>
            <p:ph type="title"/>
          </p:nvPr>
        </p:nvSpPr>
        <p:spPr/>
        <p:txBody>
          <a:bodyPr>
            <a:normAutofit fontScale="90000"/>
          </a:bodyPr>
          <a:lstStyle/>
          <a:p>
            <a:r>
              <a:rPr lang="en-US" dirty="0" smtClean="0"/>
              <a:t>Responsibilities of Review Authority</a:t>
            </a:r>
          </a:p>
        </p:txBody>
      </p:sp>
      <p:sp>
        <p:nvSpPr>
          <p:cNvPr id="2" name="Slide Number Placeholder 1"/>
          <p:cNvSpPr>
            <a:spLocks noGrp="1"/>
          </p:cNvSpPr>
          <p:nvPr>
            <p:ph type="sldNum" sz="quarter" idx="4"/>
          </p:nvPr>
        </p:nvSpPr>
        <p:spPr/>
        <p:txBody>
          <a:bodyPr/>
          <a:lstStyle/>
          <a:p>
            <a:fld id="{6E6030FC-FB78-5E4D-92EA-5D9433591EA9}" type="slidenum">
              <a:rPr lang="en-US" smtClean="0"/>
              <a:pPr/>
              <a:t>36</a:t>
            </a:fld>
            <a:endParaRPr lang="en-US" dirty="0"/>
          </a:p>
        </p:txBody>
      </p:sp>
      <p:sp>
        <p:nvSpPr>
          <p:cNvPr id="9" name="Content Placeholder 1"/>
          <p:cNvSpPr txBox="1">
            <a:spLocks/>
          </p:cNvSpPr>
          <p:nvPr/>
        </p:nvSpPr>
        <p:spPr>
          <a:xfrm>
            <a:off x="324069" y="1122946"/>
            <a:ext cx="8497545" cy="3351361"/>
          </a:xfrm>
          <a:prstGeom prst="rect">
            <a:avLst/>
          </a:prstGeom>
        </p:spPr>
        <p:txBody>
          <a:bodyPr vert="horz" lIns="91440" tIns="45720" rIns="91440" bIns="45720" rtlCol="0">
            <a:normAutofit fontScale="92500" lnSpcReduction="20000"/>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solidFill>
                  <a:srgbClr val="686868"/>
                </a:solidFill>
                <a:latin typeface="Arial" charset="0"/>
              </a:rPr>
              <a:t>Responsibilities exist within the IEPD review process for the reviewing authority, or review team, including:</a:t>
            </a:r>
          </a:p>
          <a:p>
            <a:endParaRPr lang="en-US" dirty="0">
              <a:solidFill>
                <a:srgbClr val="686868"/>
              </a:solidFill>
              <a:latin typeface="Arial" charset="0"/>
            </a:endParaRPr>
          </a:p>
          <a:p>
            <a:r>
              <a:rPr lang="en-US" b="1" dirty="0">
                <a:solidFill>
                  <a:schemeClr val="tx2"/>
                </a:solidFill>
                <a:latin typeface="Arial" charset="0"/>
              </a:rPr>
              <a:t>Reviewing Authority</a:t>
            </a:r>
          </a:p>
          <a:p>
            <a:pPr marL="342900" indent="-342900">
              <a:spcBef>
                <a:spcPts val="1038"/>
              </a:spcBef>
              <a:buClrTx/>
              <a:buFont typeface="Arial"/>
              <a:buChar char="•"/>
            </a:pPr>
            <a:r>
              <a:rPr lang="en-US" sz="1700" dirty="0">
                <a:solidFill>
                  <a:srgbClr val="666869"/>
                </a:solidFill>
                <a:latin typeface="Arial" charset="0"/>
              </a:rPr>
              <a:t>Review IEPDs in accordance with organizational guidelines</a:t>
            </a:r>
          </a:p>
          <a:p>
            <a:pPr marL="342900" indent="-342900">
              <a:spcBef>
                <a:spcPts val="1038"/>
              </a:spcBef>
              <a:buClrTx/>
              <a:buFont typeface="Arial"/>
              <a:buChar char="•"/>
            </a:pPr>
            <a:r>
              <a:rPr lang="en-US" sz="1700" dirty="0">
                <a:solidFill>
                  <a:srgbClr val="666869"/>
                </a:solidFill>
                <a:latin typeface="Arial" charset="0"/>
              </a:rPr>
              <a:t>Coordinate with IEPD developer(s) during the review process to </a:t>
            </a:r>
            <a:r>
              <a:rPr lang="en-US" sz="1700" dirty="0" smtClean="0">
                <a:solidFill>
                  <a:srgbClr val="666869"/>
                </a:solidFill>
                <a:latin typeface="Arial" charset="0"/>
              </a:rPr>
              <a:t>incorporate </a:t>
            </a:r>
            <a:r>
              <a:rPr lang="en-US" sz="1700" dirty="0">
                <a:solidFill>
                  <a:srgbClr val="666869"/>
                </a:solidFill>
                <a:latin typeface="Arial" charset="0"/>
              </a:rPr>
              <a:t>all feedback into the document as necessary</a:t>
            </a:r>
          </a:p>
          <a:p>
            <a:pPr marL="342900" indent="-342900">
              <a:spcBef>
                <a:spcPts val="1038"/>
              </a:spcBef>
              <a:buClrTx/>
              <a:buFont typeface="Arial"/>
              <a:buChar char="•"/>
            </a:pPr>
            <a:r>
              <a:rPr lang="en-US" sz="1700" dirty="0">
                <a:solidFill>
                  <a:srgbClr val="666869"/>
                </a:solidFill>
                <a:latin typeface="Arial" charset="0"/>
              </a:rPr>
              <a:t>Coordinate status updates to the IEPD developer and best practice briefings for the NIEM community of interest</a:t>
            </a:r>
          </a:p>
          <a:p>
            <a:pPr marL="342900" indent="-342900">
              <a:spcBef>
                <a:spcPts val="1038"/>
              </a:spcBef>
              <a:buClrTx/>
              <a:buFont typeface="Arial"/>
              <a:buChar char="•"/>
            </a:pPr>
            <a:r>
              <a:rPr lang="en-US" sz="1700" dirty="0">
                <a:solidFill>
                  <a:srgbClr val="666869"/>
                </a:solidFill>
                <a:latin typeface="Arial" charset="0"/>
              </a:rPr>
              <a:t>Submit the finalized IEPD to exchange stakeholders</a:t>
            </a:r>
          </a:p>
          <a:p>
            <a:pPr marL="342900" indent="-342900">
              <a:spcBef>
                <a:spcPts val="1038"/>
              </a:spcBef>
              <a:buClrTx/>
              <a:buFont typeface="Arial"/>
              <a:buChar char="•"/>
            </a:pPr>
            <a:r>
              <a:rPr lang="en-US" sz="1700" dirty="0">
                <a:solidFill>
                  <a:srgbClr val="666869"/>
                </a:solidFill>
                <a:latin typeface="Arial" charset="0"/>
              </a:rPr>
              <a:t>Publish to internal or public repository for reuse</a:t>
            </a:r>
          </a:p>
        </p:txBody>
      </p:sp>
      <p:grpSp>
        <p:nvGrpSpPr>
          <p:cNvPr id="5" name="Group 4"/>
          <p:cNvGrpSpPr/>
          <p:nvPr/>
        </p:nvGrpSpPr>
        <p:grpSpPr>
          <a:xfrm>
            <a:off x="7407343" y="730894"/>
            <a:ext cx="1235427" cy="143483"/>
            <a:chOff x="3462929" y="4029126"/>
            <a:chExt cx="1696889" cy="197077"/>
          </a:xfrm>
        </p:grpSpPr>
        <p:cxnSp>
          <p:nvCxnSpPr>
            <p:cNvPr id="6" name="Straight Connector 5"/>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774701" y="4479638"/>
            <a:ext cx="7518400" cy="1385454"/>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040"/>
              </a:lnSpc>
              <a:spcAft>
                <a:spcPts val="0"/>
              </a:spcAft>
              <a:defRPr/>
            </a:pPr>
            <a:r>
              <a:rPr lang="en-US" sz="1600" b="1" dirty="0">
                <a:solidFill>
                  <a:schemeClr val="tx2"/>
                </a:solidFill>
                <a:cs typeface="Arial"/>
              </a:rPr>
              <a:t>After publication, the information exchange must be implemented. Implementation of the information exchange, along with proper approval and publishing, are all important to information exchange adoption and discovery across partners.</a:t>
            </a:r>
          </a:p>
        </p:txBody>
      </p:sp>
    </p:spTree>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37</a:t>
            </a:fld>
            <a:endParaRPr lang="en-US" dirty="0"/>
          </a:p>
        </p:txBody>
      </p:sp>
      <p:sp>
        <p:nvSpPr>
          <p:cNvPr id="4" name="Title 3"/>
          <p:cNvSpPr>
            <a:spLocks noGrp="1"/>
          </p:cNvSpPr>
          <p:nvPr>
            <p:ph type="title"/>
          </p:nvPr>
        </p:nvSpPr>
        <p:spPr/>
        <p:txBody>
          <a:bodyPr/>
          <a:lstStyle/>
          <a:p>
            <a:r>
              <a:rPr lang="en-US" dirty="0" smtClean="0"/>
              <a:t>Module 3: Summary</a:t>
            </a:r>
            <a:endParaRPr lang="en-US" dirty="0"/>
          </a:p>
        </p:txBody>
      </p:sp>
      <p:sp>
        <p:nvSpPr>
          <p:cNvPr id="5" name="Content Placeholder 2"/>
          <p:cNvSpPr>
            <a:spLocks noGrp="1"/>
          </p:cNvSpPr>
          <p:nvPr>
            <p:ph idx="1"/>
          </p:nvPr>
        </p:nvSpPr>
        <p:spPr>
          <a:xfrm>
            <a:off x="514350" y="1551179"/>
            <a:ext cx="7753350" cy="4022341"/>
          </a:xfrm>
        </p:spPr>
        <p:txBody>
          <a:bodyPr>
            <a:normAutofit/>
          </a:bodyPr>
          <a:lstStyle/>
          <a:p>
            <a:pPr indent="0" eaLnBrk="1" hangingPunct="1">
              <a:buFont typeface="Arial" charset="0"/>
              <a:buNone/>
            </a:pPr>
            <a:r>
              <a:rPr lang="en-US" sz="2400" b="1" dirty="0" smtClean="0">
                <a:solidFill>
                  <a:schemeClr val="tx2"/>
                </a:solidFill>
                <a:latin typeface="Arial" charset="0"/>
              </a:rPr>
              <a:t>You have completed Module 3: Review an IEPD</a:t>
            </a:r>
          </a:p>
          <a:p>
            <a:pPr indent="0" eaLnBrk="1" hangingPunct="1">
              <a:buFont typeface="Arial" charset="0"/>
              <a:buNone/>
            </a:pPr>
            <a:endParaRPr lang="en-US" b="1" dirty="0">
              <a:solidFill>
                <a:schemeClr val="tx2"/>
              </a:solidFill>
              <a:latin typeface="Arial" charset="0"/>
            </a:endParaRPr>
          </a:p>
          <a:p>
            <a:pPr indent="0">
              <a:buFont typeface="Arial"/>
              <a:buNone/>
              <a:defRPr/>
            </a:pPr>
            <a:r>
              <a:rPr lang="en-US" b="1" dirty="0" smtClean="0">
                <a:solidFill>
                  <a:schemeClr val="tx2"/>
                </a:solidFill>
              </a:rPr>
              <a:t>You should now be able to:</a:t>
            </a:r>
            <a:endParaRPr lang="en-US" b="1" dirty="0">
              <a:solidFill>
                <a:schemeClr val="accent5">
                  <a:lumMod val="50000"/>
                </a:schemeClr>
              </a:solidFill>
            </a:endParaRPr>
          </a:p>
          <a:p>
            <a:pPr marL="0" lvl="1">
              <a:spcBef>
                <a:spcPct val="50000"/>
              </a:spcBef>
            </a:pPr>
            <a:r>
              <a:rPr lang="en-US" dirty="0" smtClean="0">
                <a:solidFill>
                  <a:srgbClr val="646769"/>
                </a:solidFill>
              </a:rPr>
              <a:t>Explain the value of the IEPD review process</a:t>
            </a:r>
            <a:endParaRPr lang="en-US" dirty="0">
              <a:solidFill>
                <a:srgbClr val="646769"/>
              </a:solidFill>
            </a:endParaRPr>
          </a:p>
          <a:p>
            <a:pPr eaLnBrk="1" hangingPunct="1"/>
            <a:endParaRPr lang="en-US" sz="2400" dirty="0">
              <a:solidFill>
                <a:schemeClr val="accent5">
                  <a:lumMod val="50000"/>
                </a:schemeClr>
              </a:solidFill>
              <a:latin typeface="Arial" charset="0"/>
            </a:endParaRPr>
          </a:p>
        </p:txBody>
      </p:sp>
      <p:grpSp>
        <p:nvGrpSpPr>
          <p:cNvPr id="6" name="Group 5"/>
          <p:cNvGrpSpPr/>
          <p:nvPr/>
        </p:nvGrpSpPr>
        <p:grpSpPr>
          <a:xfrm>
            <a:off x="7407343" y="730894"/>
            <a:ext cx="1235427" cy="143483"/>
            <a:chOff x="3462929" y="4029126"/>
            <a:chExt cx="1696889" cy="197077"/>
          </a:xfrm>
        </p:grpSpPr>
        <p:cxnSp>
          <p:nvCxnSpPr>
            <p:cNvPr id="7" name="Straight Connector 6"/>
            <p:cNvCxnSpPr>
              <a:endCxn id="1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6276491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28F58EE9-9E0B-4342-937B-49388987DDAD}" type="slidenum">
              <a:rPr lang="en-US" smtClean="0"/>
              <a:t>38</a:t>
            </a:fld>
            <a:endParaRPr lang="en-US" dirty="0"/>
          </a:p>
        </p:txBody>
      </p:sp>
      <p:grpSp>
        <p:nvGrpSpPr>
          <p:cNvPr id="5" name="Group 4"/>
          <p:cNvGrpSpPr/>
          <p:nvPr/>
        </p:nvGrpSpPr>
        <p:grpSpPr>
          <a:xfrm>
            <a:off x="7343000" y="295879"/>
            <a:ext cx="1736872" cy="773588"/>
            <a:chOff x="7343000" y="295879"/>
            <a:chExt cx="1736872" cy="773588"/>
          </a:xfrm>
        </p:grpSpPr>
        <p:grpSp>
          <p:nvGrpSpPr>
            <p:cNvPr id="6" name="Group 5"/>
            <p:cNvGrpSpPr/>
            <p:nvPr/>
          </p:nvGrpSpPr>
          <p:grpSpPr>
            <a:xfrm>
              <a:off x="7508041" y="616679"/>
              <a:ext cx="1381637" cy="160464"/>
              <a:chOff x="3462929" y="4029126"/>
              <a:chExt cx="1696889" cy="197077"/>
            </a:xfrm>
          </p:grpSpPr>
          <p:cxnSp>
            <p:nvCxnSpPr>
              <p:cNvPr id="9" name="Straight Connector 8"/>
              <p:cNvCxnSpPr>
                <a:endCxn id="1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accent1"/>
                  </a:solidFill>
                </a:endParaRPr>
              </a:p>
            </p:txBody>
          </p:sp>
          <p:sp>
            <p:nvSpPr>
              <p:cNvPr id="12" name="Oval 11"/>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7" name="TextBox 6"/>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8" name="TextBox 7"/>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60% complete</a:t>
              </a:r>
            </a:p>
          </p:txBody>
        </p:sp>
      </p:grpSp>
      <p:sp>
        <p:nvSpPr>
          <p:cNvPr id="15" name="Title 1"/>
          <p:cNvSpPr>
            <a:spLocks noGrp="1"/>
          </p:cNvSpPr>
          <p:nvPr>
            <p:ph type="title"/>
          </p:nvPr>
        </p:nvSpPr>
        <p:spPr>
          <a:xfrm>
            <a:off x="1742962" y="2707730"/>
            <a:ext cx="5745656" cy="892061"/>
          </a:xfrm>
        </p:spPr>
        <p:txBody>
          <a:bodyPr/>
          <a:lstStyle/>
          <a:p>
            <a:r>
              <a:rPr lang="en-US" dirty="0" smtClean="0"/>
              <a:t>Publish &amp; Implement IEPD</a:t>
            </a:r>
            <a:endParaRPr lang="en-US" dirty="0"/>
          </a:p>
        </p:txBody>
      </p:sp>
      <p:cxnSp>
        <p:nvCxnSpPr>
          <p:cNvPr id="17" name="Straight Connector 16"/>
          <p:cNvCxnSpPr/>
          <p:nvPr/>
        </p:nvCxnSpPr>
        <p:spPr>
          <a:xfrm>
            <a:off x="1943017" y="2395718"/>
            <a:ext cx="5345546"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1943017" y="3873536"/>
            <a:ext cx="5345546"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xfrm>
            <a:off x="255754" y="131380"/>
            <a:ext cx="6775428" cy="472966"/>
          </a:xfrm>
          <a:ln/>
        </p:spPr>
        <p:txBody>
          <a:bodyPr>
            <a:normAutofit fontScale="90000"/>
          </a:bodyPr>
          <a:lstStyle/>
          <a:p>
            <a:pPr eaLnBrk="1" hangingPunct="1"/>
            <a:r>
              <a:rPr lang="en-US" dirty="0" smtClean="0">
                <a:latin typeface="Arial" charset="0"/>
              </a:rPr>
              <a:t>Module 4: </a:t>
            </a:r>
            <a:r>
              <a:rPr lang="en-US" b="0" dirty="0" smtClean="0">
                <a:latin typeface="Arial" charset="0"/>
              </a:rPr>
              <a:t>Publish and Implement an IEPD</a:t>
            </a:r>
            <a:endParaRPr lang="en-US" b="0" dirty="0">
              <a:latin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39</a:t>
            </a:fld>
            <a:endParaRPr lang="en-US" dirty="0"/>
          </a:p>
        </p:txBody>
      </p:sp>
      <p:sp>
        <p:nvSpPr>
          <p:cNvPr id="9" name="Content Placeholder 2"/>
          <p:cNvSpPr txBox="1">
            <a:spLocks/>
          </p:cNvSpPr>
          <p:nvPr/>
        </p:nvSpPr>
        <p:spPr>
          <a:xfrm>
            <a:off x="324069" y="1143313"/>
            <a:ext cx="8362731" cy="494646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400" b="1" dirty="0" smtClean="0">
                <a:solidFill>
                  <a:srgbClr val="1F497D"/>
                </a:solidFill>
              </a:rPr>
              <a:t>Welcome to Module 4: Publish and Implement an IEPD</a:t>
            </a:r>
          </a:p>
          <a:p>
            <a:pPr marL="0" indent="0">
              <a:spcAft>
                <a:spcPts val="1200"/>
              </a:spcAft>
              <a:buNone/>
            </a:pPr>
            <a:endParaRPr lang="en-US" sz="2400" b="1" dirty="0" smtClean="0">
              <a:solidFill>
                <a:srgbClr val="1F497D"/>
              </a:solidFill>
            </a:endParaRPr>
          </a:p>
          <a:p>
            <a:pPr marL="0" indent="0">
              <a:spcAft>
                <a:spcPts val="1200"/>
              </a:spcAft>
              <a:buNone/>
            </a:pPr>
            <a:r>
              <a:rPr lang="en-US" b="1" dirty="0" smtClean="0">
                <a:solidFill>
                  <a:srgbClr val="1F497D"/>
                </a:solidFill>
              </a:rPr>
              <a:t>At the end of this module, you’ll be able to:</a:t>
            </a:r>
          </a:p>
          <a:p>
            <a:pPr marL="0" lvl="1" indent="0">
              <a:lnSpc>
                <a:spcPct val="106000"/>
              </a:lnSpc>
              <a:spcBef>
                <a:spcPts val="1680"/>
              </a:spcBef>
              <a:spcAft>
                <a:spcPts val="0"/>
              </a:spcAft>
              <a:buClr>
                <a:schemeClr val="tx1"/>
              </a:buClr>
              <a:buNone/>
              <a:defRPr/>
            </a:pPr>
            <a:r>
              <a:rPr lang="en-US" dirty="0">
                <a:solidFill>
                  <a:schemeClr val="tx1"/>
                </a:solidFill>
              </a:rPr>
              <a:t>Explain the value proposition of publishing an IEPD</a:t>
            </a:r>
          </a:p>
          <a:p>
            <a:pPr marL="0" lvl="1" indent="0">
              <a:lnSpc>
                <a:spcPct val="106000"/>
              </a:lnSpc>
              <a:spcBef>
                <a:spcPts val="1680"/>
              </a:spcBef>
              <a:spcAft>
                <a:spcPts val="0"/>
              </a:spcAft>
              <a:buClr>
                <a:schemeClr val="tx1"/>
              </a:buClr>
              <a:buNone/>
              <a:defRPr/>
            </a:pPr>
            <a:r>
              <a:rPr lang="en-US" dirty="0">
                <a:solidFill>
                  <a:schemeClr val="tx1"/>
                </a:solidFill>
              </a:rPr>
              <a:t>Identify and explain characteristics of various IEPD repositories </a:t>
            </a:r>
          </a:p>
          <a:p>
            <a:pPr marL="0" lvl="1" indent="0">
              <a:lnSpc>
                <a:spcPct val="106000"/>
              </a:lnSpc>
              <a:spcBef>
                <a:spcPts val="1680"/>
              </a:spcBef>
              <a:spcAft>
                <a:spcPts val="0"/>
              </a:spcAft>
              <a:buClr>
                <a:schemeClr val="tx1"/>
              </a:buClr>
              <a:buNone/>
              <a:defRPr/>
            </a:pPr>
            <a:r>
              <a:rPr lang="en-US" dirty="0">
                <a:solidFill>
                  <a:schemeClr val="tx1"/>
                </a:solidFill>
              </a:rPr>
              <a:t>List the steps in the IEPD publishing lifecycle</a:t>
            </a:r>
          </a:p>
          <a:p>
            <a:pPr marL="0" lvl="1" indent="0">
              <a:lnSpc>
                <a:spcPct val="106000"/>
              </a:lnSpc>
              <a:spcBef>
                <a:spcPts val="1680"/>
              </a:spcBef>
              <a:spcAft>
                <a:spcPts val="0"/>
              </a:spcAft>
              <a:buClr>
                <a:schemeClr val="tx1"/>
              </a:buClr>
              <a:buNone/>
              <a:defRPr/>
            </a:pPr>
            <a:r>
              <a:rPr lang="en-US" dirty="0" smtClean="0">
                <a:solidFill>
                  <a:schemeClr val="tx1"/>
                </a:solidFill>
              </a:rPr>
              <a:t>Identify </a:t>
            </a:r>
            <a:r>
              <a:rPr lang="en-US" dirty="0">
                <a:solidFill>
                  <a:schemeClr val="tx1"/>
                </a:solidFill>
              </a:rPr>
              <a:t>common ways to implement an exchange </a:t>
            </a:r>
          </a:p>
        </p:txBody>
      </p:sp>
      <p:cxnSp>
        <p:nvCxnSpPr>
          <p:cNvPr id="11" name="Straight Connector 10"/>
          <p:cNvCxnSpPr/>
          <p:nvPr/>
        </p:nvCxnSpPr>
        <p:spPr>
          <a:xfrm>
            <a:off x="422565" y="349901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265545" y="1593273"/>
            <a:ext cx="184666" cy="369332"/>
          </a:xfrm>
          <a:prstGeom prst="rect">
            <a:avLst/>
          </a:prstGeom>
          <a:noFill/>
        </p:spPr>
        <p:txBody>
          <a:bodyPr wrap="none" rtlCol="0">
            <a:spAutoFit/>
          </a:bodyPr>
          <a:lstStyle/>
          <a:p>
            <a:endParaRPr lang="en-US" dirty="0" err="1" smtClean="0">
              <a:solidFill>
                <a:srgbClr val="686868"/>
              </a:solidFill>
            </a:endParaRPr>
          </a:p>
        </p:txBody>
      </p:sp>
      <p:grpSp>
        <p:nvGrpSpPr>
          <p:cNvPr id="14" name="Group 13"/>
          <p:cNvGrpSpPr/>
          <p:nvPr/>
        </p:nvGrpSpPr>
        <p:grpSpPr>
          <a:xfrm>
            <a:off x="7407343" y="730894"/>
            <a:ext cx="1235427" cy="143483"/>
            <a:chOff x="3462929" y="4029126"/>
            <a:chExt cx="1696889" cy="197077"/>
          </a:xfrm>
        </p:grpSpPr>
        <p:cxnSp>
          <p:nvCxnSpPr>
            <p:cNvPr id="15" name="Straight Connector 14"/>
            <p:cNvCxnSpPr>
              <a:endCxn id="20"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1" name="Straight Connector 20"/>
          <p:cNvCxnSpPr/>
          <p:nvPr/>
        </p:nvCxnSpPr>
        <p:spPr>
          <a:xfrm>
            <a:off x="422565" y="401855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422565" y="456119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611935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343000" y="295879"/>
            <a:ext cx="1736872" cy="773588"/>
            <a:chOff x="7343000" y="295879"/>
            <a:chExt cx="1736872" cy="773588"/>
          </a:xfrm>
        </p:grpSpPr>
        <p:grpSp>
          <p:nvGrpSpPr>
            <p:cNvPr id="5" name="Group 4"/>
            <p:cNvGrpSpPr/>
            <p:nvPr/>
          </p:nvGrpSpPr>
          <p:grpSpPr>
            <a:xfrm>
              <a:off x="7508041" y="616679"/>
              <a:ext cx="1381637" cy="160464"/>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TextBox 5"/>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7" name="TextBox 6"/>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0% complete</a:t>
              </a:r>
            </a:p>
          </p:txBody>
        </p:sp>
      </p:grpSp>
      <p:sp>
        <p:nvSpPr>
          <p:cNvPr id="2" name="Slide Number Placeholder 1"/>
          <p:cNvSpPr>
            <a:spLocks noGrp="1"/>
          </p:cNvSpPr>
          <p:nvPr>
            <p:ph type="sldNum" sz="quarter" idx="12"/>
          </p:nvPr>
        </p:nvSpPr>
        <p:spPr/>
        <p:txBody>
          <a:bodyPr/>
          <a:lstStyle/>
          <a:p>
            <a:fld id="{28F58EE9-9E0B-4342-937B-49388987DDAD}" type="slidenum">
              <a:rPr lang="en-US" smtClean="0"/>
              <a:t>4</a:t>
            </a:fld>
            <a:endParaRPr lang="en-US" dirty="0"/>
          </a:p>
        </p:txBody>
      </p:sp>
      <p:sp>
        <p:nvSpPr>
          <p:cNvPr id="18" name="Title 1"/>
          <p:cNvSpPr>
            <a:spLocks noGrp="1"/>
          </p:cNvSpPr>
          <p:nvPr>
            <p:ph type="title"/>
          </p:nvPr>
        </p:nvSpPr>
        <p:spPr>
          <a:xfrm>
            <a:off x="1409700" y="2764880"/>
            <a:ext cx="6561870" cy="892061"/>
          </a:xfrm>
        </p:spPr>
        <p:txBody>
          <a:bodyPr/>
          <a:lstStyle/>
          <a:p>
            <a:r>
              <a:rPr lang="en-US" dirty="0" smtClean="0"/>
              <a:t>Concept Refresh</a:t>
            </a:r>
            <a:endParaRPr lang="en-US" dirty="0"/>
          </a:p>
        </p:txBody>
      </p:sp>
      <p:grpSp>
        <p:nvGrpSpPr>
          <p:cNvPr id="19" name="Group 18"/>
          <p:cNvGrpSpPr/>
          <p:nvPr/>
        </p:nvGrpSpPr>
        <p:grpSpPr>
          <a:xfrm>
            <a:off x="1817305" y="2568896"/>
            <a:ext cx="5813186" cy="1166318"/>
            <a:chOff x="2315615" y="2568896"/>
            <a:chExt cx="4665577" cy="1166318"/>
          </a:xfrm>
        </p:grpSpPr>
        <p:cxnSp>
          <p:nvCxnSpPr>
            <p:cNvPr id="20" name="Straight Connector 19"/>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912381790"/>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p:txBody>
          <a:bodyPr>
            <a:normAutofit/>
          </a:bodyPr>
          <a:lstStyle/>
          <a:p>
            <a:pPr marL="0" indent="0" eaLnBrk="1" hangingPunct="1">
              <a:spcBef>
                <a:spcPct val="0"/>
              </a:spcBef>
              <a:spcAft>
                <a:spcPts val="1000"/>
              </a:spcAft>
              <a:buFont typeface="Wingdings" pitchFamily="2" charset="2"/>
              <a:buNone/>
              <a:defRPr/>
            </a:pPr>
            <a:r>
              <a:rPr lang="en-US" dirty="0" smtClean="0">
                <a:solidFill>
                  <a:srgbClr val="686868"/>
                </a:solidFill>
                <a:latin typeface="Arial" charset="0"/>
                <a:cs typeface="Arial" charset="0"/>
              </a:rPr>
              <a:t>Publication of an IEPD allows for future search, discovery, and reuse of the IEPD in other information exchanges.</a:t>
            </a:r>
          </a:p>
          <a:p>
            <a:pPr marL="0" indent="0" eaLnBrk="1" hangingPunct="1">
              <a:spcBef>
                <a:spcPct val="0"/>
              </a:spcBef>
              <a:spcAft>
                <a:spcPts val="1000"/>
              </a:spcAft>
              <a:buFont typeface="Wingdings" pitchFamily="2" charset="2"/>
              <a:buNone/>
              <a:defRPr/>
            </a:pPr>
            <a:r>
              <a:rPr lang="en-US" b="1" dirty="0" smtClean="0">
                <a:solidFill>
                  <a:schemeClr val="tx2"/>
                </a:solidFill>
                <a:latin typeface="Arial" charset="0"/>
                <a:cs typeface="Arial" charset="0"/>
              </a:rPr>
              <a:t>Discovery and reuse of IEPDs:</a:t>
            </a:r>
          </a:p>
          <a:p>
            <a:pPr>
              <a:defRPr/>
            </a:pPr>
            <a:endParaRPr lang="en-US" dirty="0">
              <a:solidFill>
                <a:srgbClr val="686868"/>
              </a:solidFill>
            </a:endParaRPr>
          </a:p>
        </p:txBody>
      </p:sp>
      <p:sp>
        <p:nvSpPr>
          <p:cNvPr id="64515" name="Title 2"/>
          <p:cNvSpPr>
            <a:spLocks noGrp="1"/>
          </p:cNvSpPr>
          <p:nvPr>
            <p:ph type="title"/>
          </p:nvPr>
        </p:nvSpPr>
        <p:spPr/>
        <p:txBody>
          <a:bodyPr/>
          <a:lstStyle/>
          <a:p>
            <a:r>
              <a:rPr lang="en-US" smtClean="0"/>
              <a:t>Value Proposition of Publication</a:t>
            </a:r>
          </a:p>
        </p:txBody>
      </p:sp>
      <p:sp>
        <p:nvSpPr>
          <p:cNvPr id="3" name="Slide Number Placeholder 2"/>
          <p:cNvSpPr>
            <a:spLocks noGrp="1"/>
          </p:cNvSpPr>
          <p:nvPr>
            <p:ph type="sldNum" sz="quarter" idx="4"/>
          </p:nvPr>
        </p:nvSpPr>
        <p:spPr/>
        <p:txBody>
          <a:bodyPr/>
          <a:lstStyle/>
          <a:p>
            <a:fld id="{6E6030FC-FB78-5E4D-92EA-5D9433591EA9}" type="slidenum">
              <a:rPr lang="en-US" smtClean="0"/>
              <a:pPr/>
              <a:t>40</a:t>
            </a:fld>
            <a:endParaRPr lang="en-US" dirty="0"/>
          </a:p>
        </p:txBody>
      </p:sp>
      <p:grpSp>
        <p:nvGrpSpPr>
          <p:cNvPr id="7" name="Group 6"/>
          <p:cNvGrpSpPr/>
          <p:nvPr/>
        </p:nvGrpSpPr>
        <p:grpSpPr>
          <a:xfrm>
            <a:off x="1302259" y="3954408"/>
            <a:ext cx="6615545" cy="997415"/>
            <a:chOff x="1282700" y="3251200"/>
            <a:chExt cx="6477000" cy="1219200"/>
          </a:xfrm>
        </p:grpSpPr>
        <p:sp>
          <p:nvSpPr>
            <p:cNvPr id="8" name="Flowchart: Merge 3"/>
            <p:cNvSpPr/>
            <p:nvPr/>
          </p:nvSpPr>
          <p:spPr>
            <a:xfrm>
              <a:off x="1282700" y="3403600"/>
              <a:ext cx="6477000" cy="1066800"/>
            </a:xfrm>
            <a:prstGeom prst="flowChartMerge">
              <a:avLst/>
            </a:prstGeom>
            <a:gradFill flip="none" rotWithShape="1">
              <a:gsLst>
                <a:gs pos="100000">
                  <a:srgbClr val="617376"/>
                </a:gs>
                <a:gs pos="14000">
                  <a:srgbClr val="89A2A8"/>
                </a:gs>
              </a:gsLst>
              <a:lin ang="16200000" scaled="0"/>
              <a:tileRect/>
            </a:gra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9" name="Flowchart: Merge 3"/>
            <p:cNvSpPr/>
            <p:nvPr/>
          </p:nvSpPr>
          <p:spPr>
            <a:xfrm>
              <a:off x="1282700" y="3251200"/>
              <a:ext cx="6477000" cy="1066800"/>
            </a:xfrm>
            <a:prstGeom prst="flowChartMerge">
              <a:avLst/>
            </a:prstGeom>
            <a:noFill/>
            <a:ln>
              <a:solidFill>
                <a:schemeClr val="bg1"/>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sp>
        <p:nvSpPr>
          <p:cNvPr id="14" name="Rounded Rectangle 13"/>
          <p:cNvSpPr/>
          <p:nvPr/>
        </p:nvSpPr>
        <p:spPr bwMode="auto">
          <a:xfrm>
            <a:off x="1709615" y="4595089"/>
            <a:ext cx="5969000" cy="1315296"/>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1860"/>
              </a:lnSpc>
              <a:defRPr/>
            </a:pPr>
            <a:r>
              <a:rPr lang="en-US" sz="1300" b="1" dirty="0" smtClean="0">
                <a:solidFill>
                  <a:srgbClr val="304776"/>
                </a:solidFill>
                <a:latin typeface="+mj-lt"/>
                <a:cs typeface="Arial"/>
              </a:rPr>
              <a:t>The search, discovery, and reuse of IEPDs are necessary for effective information exchange across organizations. IEPD Publication leads to an increase in each of these value propositions as it allows you to search for information that you may need without having to recreate it.</a:t>
            </a:r>
            <a:endParaRPr lang="en-US" sz="1300" b="1" dirty="0">
              <a:solidFill>
                <a:srgbClr val="304776"/>
              </a:solidFill>
              <a:latin typeface="+mj-lt"/>
              <a:cs typeface="Arial"/>
            </a:endParaRPr>
          </a:p>
        </p:txBody>
      </p:sp>
      <p:grpSp>
        <p:nvGrpSpPr>
          <p:cNvPr id="4" name="Group 3"/>
          <p:cNvGrpSpPr/>
          <p:nvPr/>
        </p:nvGrpSpPr>
        <p:grpSpPr>
          <a:xfrm>
            <a:off x="1276797" y="2551543"/>
            <a:ext cx="6666468" cy="1627910"/>
            <a:chOff x="1045897" y="2505363"/>
            <a:chExt cx="6666468" cy="1627910"/>
          </a:xfrm>
        </p:grpSpPr>
        <p:sp>
          <p:nvSpPr>
            <p:cNvPr id="10" name="Rounded Rectangle 9"/>
            <p:cNvSpPr/>
            <p:nvPr/>
          </p:nvSpPr>
          <p:spPr bwMode="auto">
            <a:xfrm>
              <a:off x="1045897" y="2505363"/>
              <a:ext cx="6666468" cy="1627910"/>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endParaRPr lang="en-US" b="1" spc="-50" dirty="0">
                <a:solidFill>
                  <a:srgbClr val="304776"/>
                </a:solidFill>
                <a:latin typeface="+mj-lt"/>
                <a:cs typeface="Arial"/>
              </a:endParaRPr>
            </a:p>
          </p:txBody>
        </p:sp>
        <p:sp>
          <p:nvSpPr>
            <p:cNvPr id="11" name="Rounded Rectangle 10"/>
            <p:cNvSpPr/>
            <p:nvPr/>
          </p:nvSpPr>
          <p:spPr>
            <a:xfrm>
              <a:off x="1268212" y="2699609"/>
              <a:ext cx="3298591" cy="1038380"/>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t"/>
            <a:lstStyle/>
            <a:p>
              <a:pPr marL="171450" indent="-171450" fontAlgn="auto">
                <a:lnSpc>
                  <a:spcPct val="106000"/>
                </a:lnSpc>
                <a:spcBef>
                  <a:spcPts val="600"/>
                </a:spcBef>
                <a:spcAft>
                  <a:spcPts val="0"/>
                </a:spcAft>
                <a:buFont typeface="Arial"/>
                <a:buChar char="•"/>
                <a:defRPr/>
              </a:pPr>
              <a:r>
                <a:rPr lang="en-US" sz="1400" b="1" dirty="0">
                  <a:solidFill>
                    <a:srgbClr val="646769"/>
                  </a:solidFill>
                  <a:latin typeface="+mj-lt"/>
                  <a:cs typeface="Arial"/>
                </a:rPr>
                <a:t>Leads to Greater Understanding of Exchanges</a:t>
              </a:r>
            </a:p>
            <a:p>
              <a:pPr marL="171450" indent="-171450" fontAlgn="auto">
                <a:lnSpc>
                  <a:spcPct val="106000"/>
                </a:lnSpc>
                <a:spcBef>
                  <a:spcPts val="600"/>
                </a:spcBef>
                <a:spcAft>
                  <a:spcPts val="0"/>
                </a:spcAft>
                <a:buFont typeface="Arial"/>
                <a:buChar char="•"/>
                <a:defRPr/>
              </a:pPr>
              <a:r>
                <a:rPr lang="en-US" sz="1400" b="1" dirty="0">
                  <a:solidFill>
                    <a:srgbClr val="646769"/>
                  </a:solidFill>
                  <a:latin typeface="+mj-lt"/>
                  <a:cs typeface="Arial"/>
                </a:rPr>
                <a:t>Reduces Development </a:t>
              </a:r>
              <a:r>
                <a:rPr lang="en-US" sz="1400" b="1" dirty="0" smtClean="0">
                  <a:solidFill>
                    <a:srgbClr val="646769"/>
                  </a:solidFill>
                  <a:latin typeface="+mj-lt"/>
                  <a:cs typeface="Arial"/>
                </a:rPr>
                <a:t>Effort</a:t>
              </a:r>
              <a:endParaRPr lang="en-US" sz="1400" b="1" dirty="0">
                <a:solidFill>
                  <a:srgbClr val="646769"/>
                </a:solidFill>
                <a:latin typeface="+mj-lt"/>
                <a:cs typeface="Arial"/>
              </a:endParaRPr>
            </a:p>
          </p:txBody>
        </p:sp>
        <p:sp>
          <p:nvSpPr>
            <p:cNvPr id="18" name="Rounded Rectangle 17"/>
            <p:cNvSpPr/>
            <p:nvPr/>
          </p:nvSpPr>
          <p:spPr>
            <a:xfrm>
              <a:off x="4639485" y="2699608"/>
              <a:ext cx="2922797" cy="1191209"/>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t"/>
            <a:lstStyle/>
            <a:p>
              <a:pPr marL="171450" indent="-171450" fontAlgn="auto">
                <a:lnSpc>
                  <a:spcPct val="106000"/>
                </a:lnSpc>
                <a:spcBef>
                  <a:spcPts val="600"/>
                </a:spcBef>
                <a:spcAft>
                  <a:spcPts val="0"/>
                </a:spcAft>
                <a:buFont typeface="Arial"/>
                <a:buChar char="•"/>
                <a:defRPr/>
              </a:pPr>
              <a:r>
                <a:rPr lang="en-US" sz="1400" b="1" dirty="0" smtClean="0">
                  <a:solidFill>
                    <a:srgbClr val="646769"/>
                  </a:solidFill>
                  <a:latin typeface="+mj-lt"/>
                  <a:cs typeface="Arial"/>
                </a:rPr>
                <a:t>Increases Reusable Content</a:t>
              </a:r>
              <a:endParaRPr lang="en-US" sz="1400" b="1" dirty="0">
                <a:solidFill>
                  <a:srgbClr val="646769"/>
                </a:solidFill>
                <a:latin typeface="+mj-lt"/>
                <a:cs typeface="Arial"/>
              </a:endParaRPr>
            </a:p>
            <a:p>
              <a:pPr marL="171450" indent="-171450" fontAlgn="auto">
                <a:lnSpc>
                  <a:spcPct val="106000"/>
                </a:lnSpc>
                <a:spcBef>
                  <a:spcPts val="600"/>
                </a:spcBef>
                <a:spcAft>
                  <a:spcPts val="0"/>
                </a:spcAft>
                <a:buFont typeface="Arial"/>
                <a:buChar char="•"/>
                <a:defRPr/>
              </a:pPr>
              <a:r>
                <a:rPr lang="en-US" sz="1400" b="1" dirty="0" smtClean="0">
                  <a:solidFill>
                    <a:srgbClr val="646769"/>
                  </a:solidFill>
                  <a:latin typeface="+mj-lt"/>
                  <a:cs typeface="Arial"/>
                </a:rPr>
                <a:t>Increased Collaboration</a:t>
              </a:r>
              <a:endParaRPr lang="en-US" sz="1400" b="1" dirty="0">
                <a:solidFill>
                  <a:srgbClr val="646769"/>
                </a:solidFill>
                <a:latin typeface="+mj-lt"/>
                <a:cs typeface="Arial"/>
              </a:endParaRPr>
            </a:p>
          </p:txBody>
        </p:sp>
      </p:grpSp>
      <p:grpSp>
        <p:nvGrpSpPr>
          <p:cNvPr id="13" name="Group 12"/>
          <p:cNvGrpSpPr/>
          <p:nvPr/>
        </p:nvGrpSpPr>
        <p:grpSpPr>
          <a:xfrm>
            <a:off x="7407343" y="730894"/>
            <a:ext cx="1235427" cy="143483"/>
            <a:chOff x="3462929" y="4029126"/>
            <a:chExt cx="1696889" cy="197077"/>
          </a:xfrm>
        </p:grpSpPr>
        <p:cxnSp>
          <p:nvCxnSpPr>
            <p:cNvPr id="15" name="Straight Connector 14"/>
            <p:cNvCxnSpPr>
              <a:endCxn id="21"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9" name="Title 2"/>
          <p:cNvSpPr>
            <a:spLocks noGrp="1"/>
          </p:cNvSpPr>
          <p:nvPr>
            <p:ph type="title"/>
          </p:nvPr>
        </p:nvSpPr>
        <p:spPr/>
        <p:txBody>
          <a:bodyPr/>
          <a:lstStyle/>
          <a:p>
            <a:r>
              <a:rPr lang="en-US" smtClean="0"/>
              <a:t>IEPD Repositories</a:t>
            </a:r>
          </a:p>
        </p:txBody>
      </p:sp>
      <p:sp>
        <p:nvSpPr>
          <p:cNvPr id="3" name="Slide Number Placeholder 2"/>
          <p:cNvSpPr>
            <a:spLocks noGrp="1"/>
          </p:cNvSpPr>
          <p:nvPr>
            <p:ph type="sldNum" sz="quarter" idx="4"/>
          </p:nvPr>
        </p:nvSpPr>
        <p:spPr/>
        <p:txBody>
          <a:bodyPr/>
          <a:lstStyle/>
          <a:p>
            <a:fld id="{6E6030FC-FB78-5E4D-92EA-5D9433591EA9}" type="slidenum">
              <a:rPr lang="en-US" smtClean="0"/>
              <a:pPr/>
              <a:t>41</a:t>
            </a:fld>
            <a:endParaRPr lang="en-US" dirty="0"/>
          </a:p>
        </p:txBody>
      </p:sp>
      <p:sp>
        <p:nvSpPr>
          <p:cNvPr id="11" name="Text Placeholder 1"/>
          <p:cNvSpPr>
            <a:spLocks noGrp="1"/>
          </p:cNvSpPr>
          <p:nvPr>
            <p:ph idx="1"/>
          </p:nvPr>
        </p:nvSpPr>
        <p:spPr>
          <a:xfrm>
            <a:off x="324069" y="1122947"/>
            <a:ext cx="5086131" cy="4598737"/>
          </a:xfrm>
        </p:spPr>
        <p:txBody>
          <a:bodyPr>
            <a:normAutofit/>
          </a:bodyPr>
          <a:lstStyle/>
          <a:p>
            <a:pPr marL="0" indent="0" eaLnBrk="1" hangingPunct="1">
              <a:spcBef>
                <a:spcPct val="0"/>
              </a:spcBef>
              <a:spcAft>
                <a:spcPts val="600"/>
              </a:spcAft>
              <a:buFont typeface="Wingdings" charset="0"/>
              <a:buNone/>
            </a:pPr>
            <a:r>
              <a:rPr lang="en-US" sz="2000" b="1" dirty="0">
                <a:solidFill>
                  <a:srgbClr val="1F497D"/>
                </a:solidFill>
                <a:latin typeface="Arial" charset="0"/>
                <a:cs typeface="Arial" charset="0"/>
              </a:rPr>
              <a:t>IEPD Repositories are online systems used to store IEPDs and enable search, </a:t>
            </a:r>
            <a:r>
              <a:rPr lang="en-US" sz="2000" b="1" dirty="0" smtClean="0">
                <a:solidFill>
                  <a:srgbClr val="1F497D"/>
                </a:solidFill>
                <a:latin typeface="Arial" charset="0"/>
                <a:cs typeface="Arial" charset="0"/>
              </a:rPr>
              <a:t>discovery, </a:t>
            </a:r>
            <a:r>
              <a:rPr lang="en-US" sz="2000" b="1" dirty="0">
                <a:solidFill>
                  <a:srgbClr val="1F497D"/>
                </a:solidFill>
                <a:latin typeface="Arial" charset="0"/>
                <a:cs typeface="Arial" charset="0"/>
              </a:rPr>
              <a:t>and reuse of IEPDs</a:t>
            </a:r>
          </a:p>
          <a:p>
            <a:pPr marL="342900" indent="-342900">
              <a:spcBef>
                <a:spcPts val="675"/>
              </a:spcBef>
              <a:buClr>
                <a:srgbClr val="646769"/>
              </a:buClr>
              <a:buFont typeface="Arial"/>
              <a:buChar char="•"/>
            </a:pPr>
            <a:r>
              <a:rPr lang="en-US" sz="1600" dirty="0">
                <a:solidFill>
                  <a:srgbClr val="646769"/>
                </a:solidFill>
                <a:latin typeface="Arial" charset="0"/>
                <a:cs typeface="Arial" charset="0"/>
              </a:rPr>
              <a:t>Publish an IEPD to all repositories that are relevant to the exchange; the more exposure the better</a:t>
            </a:r>
          </a:p>
          <a:p>
            <a:pPr marL="342900" indent="-342900">
              <a:spcBef>
                <a:spcPts val="675"/>
              </a:spcBef>
              <a:buClr>
                <a:srgbClr val="646769"/>
              </a:buClr>
              <a:buFont typeface="Arial"/>
              <a:buChar char="•"/>
            </a:pPr>
            <a:r>
              <a:rPr lang="en-US" sz="1600" dirty="0">
                <a:solidFill>
                  <a:srgbClr val="646769"/>
                </a:solidFill>
                <a:latin typeface="Arial" charset="0"/>
                <a:cs typeface="Arial" charset="0"/>
              </a:rPr>
              <a:t>If an organization is developing a significant number of IEPDs, the development of a “local” repository may add significant value</a:t>
            </a:r>
          </a:p>
          <a:p>
            <a:pPr marL="342900" indent="-342900">
              <a:spcBef>
                <a:spcPts val="675"/>
              </a:spcBef>
              <a:buClr>
                <a:srgbClr val="646769"/>
              </a:buClr>
              <a:buFont typeface="Arial"/>
              <a:buChar char="•"/>
            </a:pPr>
            <a:r>
              <a:rPr lang="en-US" sz="1600" dirty="0">
                <a:solidFill>
                  <a:srgbClr val="646769"/>
                </a:solidFill>
                <a:latin typeface="Arial" charset="0"/>
                <a:cs typeface="Arial" charset="0"/>
              </a:rPr>
              <a:t>Repositories do not have to be limited to IEPDs; other systems integration artifacts can be included if relevant to the </a:t>
            </a:r>
            <a:r>
              <a:rPr lang="en-US" sz="1600" dirty="0" smtClean="0">
                <a:solidFill>
                  <a:srgbClr val="646769"/>
                </a:solidFill>
                <a:latin typeface="Arial" charset="0"/>
                <a:cs typeface="Arial" charset="0"/>
              </a:rPr>
              <a:t>exchange</a:t>
            </a:r>
          </a:p>
          <a:p>
            <a:pPr marL="342900" indent="-342900">
              <a:spcBef>
                <a:spcPts val="675"/>
              </a:spcBef>
              <a:buClr>
                <a:srgbClr val="646769"/>
              </a:buClr>
              <a:buFont typeface="Arial"/>
              <a:buChar char="•"/>
            </a:pPr>
            <a:r>
              <a:rPr lang="en-US" sz="1600" dirty="0" smtClean="0">
                <a:solidFill>
                  <a:srgbClr val="646769"/>
                </a:solidFill>
                <a:latin typeface="Arial" charset="0"/>
                <a:cs typeface="Arial" charset="0"/>
              </a:rPr>
              <a:t>If </a:t>
            </a:r>
            <a:r>
              <a:rPr lang="en-US" sz="1600" dirty="0">
                <a:solidFill>
                  <a:srgbClr val="646769"/>
                </a:solidFill>
                <a:latin typeface="Arial" charset="0"/>
                <a:cs typeface="Arial" charset="0"/>
              </a:rPr>
              <a:t>the IEPD is being developed based on a </a:t>
            </a:r>
            <a:r>
              <a:rPr lang="en-US" sz="1600" dirty="0" smtClean="0">
                <a:solidFill>
                  <a:srgbClr val="646769"/>
                </a:solidFill>
                <a:latin typeface="Arial" charset="0"/>
                <a:cs typeface="Arial" charset="0"/>
              </a:rPr>
              <a:t>grant</a:t>
            </a:r>
            <a:r>
              <a:rPr lang="en-US" sz="1600" dirty="0">
                <a:solidFill>
                  <a:srgbClr val="646769"/>
                </a:solidFill>
                <a:latin typeface="Arial" charset="0"/>
                <a:cs typeface="Arial" charset="0"/>
              </a:rPr>
              <a:t>, the publication to a repository may be a </a:t>
            </a:r>
            <a:r>
              <a:rPr lang="en-US" sz="1600" b="1" dirty="0">
                <a:solidFill>
                  <a:schemeClr val="tx2"/>
                </a:solidFill>
                <a:latin typeface="Arial" charset="0"/>
                <a:cs typeface="Arial" charset="0"/>
              </a:rPr>
              <a:t>REQUIRED</a:t>
            </a:r>
            <a:r>
              <a:rPr lang="en-US" sz="1600" b="1" dirty="0">
                <a:solidFill>
                  <a:srgbClr val="646769"/>
                </a:solidFill>
                <a:latin typeface="Arial" charset="0"/>
                <a:cs typeface="Arial" charset="0"/>
              </a:rPr>
              <a:t> </a:t>
            </a:r>
            <a:r>
              <a:rPr lang="en-US" sz="1600" dirty="0">
                <a:solidFill>
                  <a:srgbClr val="646769"/>
                </a:solidFill>
                <a:latin typeface="Arial" charset="0"/>
                <a:cs typeface="Arial" charset="0"/>
              </a:rPr>
              <a:t>step</a:t>
            </a:r>
          </a:p>
          <a:p>
            <a:pPr marL="342900" indent="-342900" eaLnBrk="1" hangingPunct="1">
              <a:spcBef>
                <a:spcPct val="0"/>
              </a:spcBef>
              <a:spcAft>
                <a:spcPts val="600"/>
              </a:spcAft>
              <a:buFont typeface="Arial"/>
              <a:buChar char="•"/>
            </a:pPr>
            <a:endParaRPr lang="en-US" sz="2000" dirty="0">
              <a:latin typeface="Arial" charset="0"/>
              <a:cs typeface="Arial" charset="0"/>
            </a:endParaRPr>
          </a:p>
          <a:p>
            <a:pPr marL="342900" indent="-342900" eaLnBrk="1" hangingPunct="1">
              <a:spcBef>
                <a:spcPct val="0"/>
              </a:spcBef>
              <a:spcAft>
                <a:spcPts val="600"/>
              </a:spcAft>
              <a:buFont typeface="Arial"/>
              <a:buChar char="•"/>
            </a:pPr>
            <a:endParaRPr lang="en-US" sz="2000" dirty="0">
              <a:latin typeface="Arial" charset="0"/>
              <a:cs typeface="Arial" charset="0"/>
            </a:endParaRPr>
          </a:p>
        </p:txBody>
      </p:sp>
      <p:pic>
        <p:nvPicPr>
          <p:cNvPr id="12" name="Picture 11" descr="IEPD_repository_no nam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793" y="1371600"/>
            <a:ext cx="2527300" cy="1980426"/>
          </a:xfrm>
          <a:prstGeom prst="rect">
            <a:avLst/>
          </a:prstGeom>
        </p:spPr>
      </p:pic>
      <p:cxnSp>
        <p:nvCxnSpPr>
          <p:cNvPr id="13" name="Straight Connector 12"/>
          <p:cNvCxnSpPr/>
          <p:nvPr/>
        </p:nvCxnSpPr>
        <p:spPr>
          <a:xfrm>
            <a:off x="5715000" y="1295400"/>
            <a:ext cx="0" cy="4588313"/>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6172200" y="3581400"/>
            <a:ext cx="2895600" cy="1981200"/>
          </a:xfrm>
          <a:prstGeom prst="rect">
            <a:avLst/>
          </a:prstGeom>
        </p:spPr>
        <p:txBody>
          <a:bodyPr vert="horz" wrap="square" lIns="91440" tIns="45720" rIns="91440" bIns="45720" rtlCol="0">
            <a:normAutofit lnSpcReduction="10000"/>
          </a:bodyPr>
          <a:lstStyle/>
          <a:p>
            <a:pPr>
              <a:spcAft>
                <a:spcPts val="600"/>
              </a:spcAft>
            </a:pPr>
            <a:r>
              <a:rPr lang="en-US" sz="2000" b="1" dirty="0">
                <a:solidFill>
                  <a:srgbClr val="1F497D"/>
                </a:solidFill>
              </a:rPr>
              <a:t>Available IEPD Repositories:</a:t>
            </a:r>
            <a:endParaRPr lang="en-US" sz="2000" b="0" dirty="0" smtClean="0">
              <a:latin typeface="Arial"/>
              <a:cs typeface="Arial"/>
            </a:endParaRPr>
          </a:p>
          <a:p>
            <a:pPr marL="285750" indent="-285750" algn="l">
              <a:spcAft>
                <a:spcPts val="600"/>
              </a:spcAft>
              <a:buFont typeface="Arial"/>
              <a:buChar char="•"/>
            </a:pPr>
            <a:r>
              <a:rPr lang="en-US" sz="1600" dirty="0" smtClean="0">
                <a:solidFill>
                  <a:srgbClr val="646769"/>
                </a:solidFill>
                <a:latin typeface="Arial"/>
                <a:cs typeface="Arial"/>
              </a:rPr>
              <a:t>Organizational</a:t>
            </a:r>
            <a:r>
              <a:rPr lang="en-US" sz="1600" b="0" dirty="0" smtClean="0">
                <a:solidFill>
                  <a:srgbClr val="646769"/>
                </a:solidFill>
                <a:latin typeface="Arial"/>
                <a:cs typeface="Arial"/>
              </a:rPr>
              <a:t> Exchange Repository</a:t>
            </a:r>
          </a:p>
          <a:p>
            <a:pPr marL="285750" indent="-285750" algn="l">
              <a:spcAft>
                <a:spcPts val="600"/>
              </a:spcAft>
              <a:buFont typeface="Arial"/>
              <a:buChar char="•"/>
            </a:pPr>
            <a:r>
              <a:rPr lang="en-US" sz="1600" dirty="0" err="1">
                <a:solidFill>
                  <a:srgbClr val="646769"/>
                </a:solidFill>
                <a:latin typeface="Arial"/>
                <a:cs typeface="Arial"/>
              </a:rPr>
              <a:t>IEPD Clearinghouse</a:t>
            </a:r>
          </a:p>
          <a:p>
            <a:pPr marL="285750" indent="-285750" algn="l">
              <a:spcAft>
                <a:spcPts val="600"/>
              </a:spcAft>
              <a:buFont typeface="Arial"/>
              <a:buChar char="•"/>
            </a:pPr>
            <a:r>
              <a:rPr lang="en-US" sz="1600" b="0" dirty="0" err="1" smtClean="0">
                <a:solidFill>
                  <a:srgbClr val="646769"/>
                </a:solidFill>
                <a:latin typeface="Arial"/>
                <a:cs typeface="Arial"/>
              </a:rPr>
              <a:t>NIEM.gov Online Repository</a:t>
            </a:r>
          </a:p>
        </p:txBody>
      </p:sp>
      <p:grpSp>
        <p:nvGrpSpPr>
          <p:cNvPr id="8" name="Group 7"/>
          <p:cNvGrpSpPr/>
          <p:nvPr/>
        </p:nvGrpSpPr>
        <p:grpSpPr>
          <a:xfrm>
            <a:off x="7407343" y="730894"/>
            <a:ext cx="1235427" cy="143483"/>
            <a:chOff x="3462929" y="4029126"/>
            <a:chExt cx="1696889" cy="197077"/>
          </a:xfrm>
        </p:grpSpPr>
        <p:cxnSp>
          <p:nvCxnSpPr>
            <p:cNvPr id="9" name="Straight Connector 8"/>
            <p:cNvCxnSpPr>
              <a:endCxn id="18"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Oval 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ext Placeholder 1"/>
          <p:cNvSpPr>
            <a:spLocks noGrp="1"/>
          </p:cNvSpPr>
          <p:nvPr>
            <p:ph idx="1"/>
          </p:nvPr>
        </p:nvSpPr>
        <p:spPr/>
        <p:txBody>
          <a:bodyPr>
            <a:normAutofit/>
          </a:bodyPr>
          <a:lstStyle/>
          <a:p>
            <a:pPr>
              <a:spcAft>
                <a:spcPts val="600"/>
              </a:spcAft>
              <a:buClrTx/>
            </a:pPr>
            <a:r>
              <a:rPr lang="en-US" b="1" dirty="0" smtClean="0">
                <a:solidFill>
                  <a:schemeClr val="tx2"/>
                </a:solidFill>
              </a:rPr>
              <a:t>The IEPD Clearinghouse:</a:t>
            </a:r>
          </a:p>
          <a:p>
            <a:pPr marL="342900" indent="-342900">
              <a:buClrTx/>
              <a:buFont typeface="Arial"/>
              <a:buChar char="•"/>
            </a:pPr>
            <a:r>
              <a:rPr lang="en-US" sz="1800" dirty="0" smtClean="0">
                <a:solidFill>
                  <a:srgbClr val="646769"/>
                </a:solidFill>
              </a:rPr>
              <a:t>Provides information about the IEPD, however, the physical IEPD is stored by the IEPD developer</a:t>
            </a:r>
          </a:p>
          <a:p>
            <a:pPr marL="342900" indent="-342900">
              <a:buClrTx/>
              <a:buFont typeface="Arial"/>
              <a:buChar char="•"/>
            </a:pPr>
            <a:r>
              <a:rPr lang="en-US" sz="1800" dirty="0" smtClean="0">
                <a:solidFill>
                  <a:srgbClr val="646769"/>
                </a:solidFill>
              </a:rPr>
              <a:t>Contains a large number of mature, NIEM-conformant IEPDs</a:t>
            </a:r>
          </a:p>
        </p:txBody>
      </p:sp>
      <p:sp>
        <p:nvSpPr>
          <p:cNvPr id="66563" name="Title 2"/>
          <p:cNvSpPr>
            <a:spLocks noGrp="1"/>
          </p:cNvSpPr>
          <p:nvPr>
            <p:ph type="title"/>
          </p:nvPr>
        </p:nvSpPr>
        <p:spPr/>
        <p:txBody>
          <a:bodyPr>
            <a:normAutofit fontScale="90000"/>
          </a:bodyPr>
          <a:lstStyle/>
          <a:p>
            <a:r>
              <a:rPr lang="en-US" dirty="0" smtClean="0"/>
              <a:t>NIEM Tools Catalog: </a:t>
            </a:r>
            <a:r>
              <a:rPr lang="en-US" b="0" dirty="0" smtClean="0"/>
              <a:t>IEPD Clearinghouse</a:t>
            </a:r>
          </a:p>
        </p:txBody>
      </p:sp>
      <p:sp>
        <p:nvSpPr>
          <p:cNvPr id="3" name="Rectangle 2"/>
          <p:cNvSpPr/>
          <p:nvPr/>
        </p:nvSpPr>
        <p:spPr>
          <a:xfrm>
            <a:off x="2267602" y="5537200"/>
            <a:ext cx="4469300" cy="369332"/>
          </a:xfrm>
          <a:prstGeom prst="rect">
            <a:avLst/>
          </a:prstGeom>
        </p:spPr>
        <p:txBody>
          <a:bodyPr wrap="none">
            <a:spAutoFit/>
          </a:bodyPr>
          <a:lstStyle/>
          <a:p>
            <a:r>
              <a:rPr lang="en-US" u="sng" dirty="0">
                <a:solidFill>
                  <a:srgbClr val="1F497D"/>
                </a:solidFill>
                <a:latin typeface="Calibri"/>
                <a:ea typeface="Calibri"/>
                <a:hlinkClick r:id="rId3"/>
              </a:rPr>
              <a:t>https://www.niem.gov/OJPiepdclearinghouse</a:t>
            </a:r>
            <a:endParaRPr lang="en-US" dirty="0"/>
          </a:p>
        </p:txBody>
      </p:sp>
      <p:pic>
        <p:nvPicPr>
          <p:cNvPr id="102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3" r="42345"/>
          <a:stretch/>
        </p:blipFill>
        <p:spPr bwMode="auto">
          <a:xfrm>
            <a:off x="1141832" y="2744935"/>
            <a:ext cx="6720840" cy="269538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4"/>
          </p:nvPr>
        </p:nvSpPr>
        <p:spPr/>
        <p:txBody>
          <a:bodyPr/>
          <a:lstStyle/>
          <a:p>
            <a:fld id="{6E6030FC-FB78-5E4D-92EA-5D9433591EA9}" type="slidenum">
              <a:rPr lang="en-US" smtClean="0"/>
              <a:pPr/>
              <a:t>42</a:t>
            </a:fld>
            <a:endParaRPr lang="en-US" dirty="0"/>
          </a:p>
        </p:txBody>
      </p:sp>
      <p:grpSp>
        <p:nvGrpSpPr>
          <p:cNvPr id="7" name="Group 6"/>
          <p:cNvGrpSpPr/>
          <p:nvPr/>
        </p:nvGrpSpPr>
        <p:grpSpPr>
          <a:xfrm>
            <a:off x="7407343" y="730894"/>
            <a:ext cx="1235427" cy="143483"/>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5" name="Text Placeholder 1"/>
          <p:cNvSpPr>
            <a:spLocks noGrp="1"/>
          </p:cNvSpPr>
          <p:nvPr>
            <p:ph idx="1"/>
          </p:nvPr>
        </p:nvSpPr>
        <p:spPr>
          <a:xfrm>
            <a:off x="324069" y="1122947"/>
            <a:ext cx="8362731" cy="758962"/>
          </a:xfrm>
        </p:spPr>
        <p:txBody>
          <a:bodyPr>
            <a:normAutofit/>
          </a:bodyPr>
          <a:lstStyle/>
          <a:p>
            <a:pPr marL="0" indent="0">
              <a:buFont typeface="Wingdings" pitchFamily="2" charset="2"/>
              <a:buNone/>
            </a:pPr>
            <a:r>
              <a:rPr lang="en-US" b="1" dirty="0" smtClean="0">
                <a:solidFill>
                  <a:schemeClr val="tx2"/>
                </a:solidFill>
              </a:rPr>
              <a:t>Some repositories have a publishing “lifecycle” that places IEPDs in one of three states.</a:t>
            </a:r>
          </a:p>
        </p:txBody>
      </p:sp>
      <p:sp>
        <p:nvSpPr>
          <p:cNvPr id="69636" name="Title 2"/>
          <p:cNvSpPr>
            <a:spLocks noGrp="1"/>
          </p:cNvSpPr>
          <p:nvPr>
            <p:ph type="title"/>
          </p:nvPr>
        </p:nvSpPr>
        <p:spPr/>
        <p:txBody>
          <a:bodyPr/>
          <a:lstStyle/>
          <a:p>
            <a:r>
              <a:rPr lang="en-US" smtClean="0"/>
              <a:t>IEPD Publishing Lifecycle</a:t>
            </a:r>
          </a:p>
        </p:txBody>
      </p:sp>
      <p:sp>
        <p:nvSpPr>
          <p:cNvPr id="2" name="Slide Number Placeholder 1"/>
          <p:cNvSpPr>
            <a:spLocks noGrp="1"/>
          </p:cNvSpPr>
          <p:nvPr>
            <p:ph type="sldNum" sz="quarter" idx="4"/>
          </p:nvPr>
        </p:nvSpPr>
        <p:spPr/>
        <p:txBody>
          <a:bodyPr/>
          <a:lstStyle/>
          <a:p>
            <a:fld id="{6E6030FC-FB78-5E4D-92EA-5D9433591EA9}" type="slidenum">
              <a:rPr lang="en-US" smtClean="0"/>
              <a:pPr/>
              <a:t>43</a:t>
            </a:fld>
            <a:endParaRPr lang="en-US" dirty="0"/>
          </a:p>
        </p:txBody>
      </p:sp>
      <p:sp>
        <p:nvSpPr>
          <p:cNvPr id="12" name="Rectangle 11"/>
          <p:cNvSpPr/>
          <p:nvPr/>
        </p:nvSpPr>
        <p:spPr>
          <a:xfrm>
            <a:off x="3201670" y="2870201"/>
            <a:ext cx="2565032" cy="2273300"/>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3" name="Rectangle 12"/>
          <p:cNvSpPr/>
          <p:nvPr/>
        </p:nvSpPr>
        <p:spPr>
          <a:xfrm>
            <a:off x="453708" y="2794154"/>
            <a:ext cx="2590578" cy="2349347"/>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14" name="Text Placeholder 14"/>
          <p:cNvSpPr txBox="1">
            <a:spLocks/>
          </p:cNvSpPr>
          <p:nvPr/>
        </p:nvSpPr>
        <p:spPr>
          <a:xfrm>
            <a:off x="528639" y="3070224"/>
            <a:ext cx="2481262" cy="2967115"/>
          </a:xfrm>
          <a:prstGeom prst="rect">
            <a:avLst/>
          </a:prstGeom>
        </p:spPr>
        <p:txBody>
          <a:bodyPr/>
          <a:lstStyle/>
          <a:p>
            <a:pPr marL="1588" lvl="1" fontAlgn="auto">
              <a:lnSpc>
                <a:spcPct val="110000"/>
              </a:lnSpc>
              <a:spcBef>
                <a:spcPts val="1776"/>
              </a:spcBef>
              <a:spcAft>
                <a:spcPts val="0"/>
              </a:spcAft>
              <a:buClr>
                <a:schemeClr val="tx1"/>
              </a:buClr>
              <a:defRPr/>
            </a:pPr>
            <a:r>
              <a:rPr lang="en-US" sz="1600" kern="0" dirty="0">
                <a:solidFill>
                  <a:srgbClr val="646769"/>
                </a:solidFill>
              </a:rPr>
              <a:t>The IEPD developer has uploaded artifacts to the </a:t>
            </a:r>
            <a:r>
              <a:rPr lang="en-US" sz="1600" kern="0" dirty="0" smtClean="0">
                <a:solidFill>
                  <a:srgbClr val="646769"/>
                </a:solidFill>
              </a:rPr>
              <a:t>repository, but </a:t>
            </a:r>
            <a:r>
              <a:rPr lang="en-US" sz="1600" kern="0" dirty="0">
                <a:solidFill>
                  <a:srgbClr val="646769"/>
                </a:solidFill>
              </a:rPr>
              <a:t>not yet published </a:t>
            </a:r>
            <a:r>
              <a:rPr lang="en-US" sz="1600" kern="0" dirty="0" smtClean="0">
                <a:solidFill>
                  <a:srgbClr val="646769"/>
                </a:solidFill>
              </a:rPr>
              <a:t>them.</a:t>
            </a:r>
            <a:endParaRPr lang="en-US" sz="1600" kern="0" dirty="0">
              <a:solidFill>
                <a:srgbClr val="646769"/>
              </a:solidFill>
            </a:endParaRPr>
          </a:p>
        </p:txBody>
      </p:sp>
      <p:sp>
        <p:nvSpPr>
          <p:cNvPr id="15" name="AutoShape 56"/>
          <p:cNvSpPr>
            <a:spLocks noChangeArrowheads="1"/>
          </p:cNvSpPr>
          <p:nvPr/>
        </p:nvSpPr>
        <p:spPr bwMode="auto">
          <a:xfrm>
            <a:off x="3181350" y="1993900"/>
            <a:ext cx="2933700" cy="901700"/>
          </a:xfrm>
          <a:prstGeom prst="chevron">
            <a:avLst>
              <a:gd name="adj" fmla="val 34534"/>
            </a:avLst>
          </a:prstGeom>
          <a:gradFill flip="none" rotWithShape="1">
            <a:gsLst>
              <a:gs pos="37000">
                <a:schemeClr val="accent1">
                  <a:lumMod val="75000"/>
                </a:schemeClr>
              </a:gs>
              <a:gs pos="100000">
                <a:schemeClr val="tx2">
                  <a:lumMod val="75000"/>
                </a:schemeClr>
              </a:gs>
            </a:gsLst>
            <a:lin ang="54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rPr>
              <a:t>Published</a:t>
            </a:r>
          </a:p>
        </p:txBody>
      </p:sp>
      <p:sp>
        <p:nvSpPr>
          <p:cNvPr id="16" name="AutoShape 59"/>
          <p:cNvSpPr>
            <a:spLocks noChangeArrowheads="1"/>
          </p:cNvSpPr>
          <p:nvPr/>
        </p:nvSpPr>
        <p:spPr bwMode="auto">
          <a:xfrm>
            <a:off x="433388" y="1981200"/>
            <a:ext cx="2933700" cy="901700"/>
          </a:xfrm>
          <a:prstGeom prst="homePlate">
            <a:avLst>
              <a:gd name="adj" fmla="val 34746"/>
            </a:avLst>
          </a:prstGeom>
          <a:gradFill flip="none" rotWithShape="1">
            <a:gsLst>
              <a:gs pos="0">
                <a:schemeClr val="tx2">
                  <a:lumMod val="75000"/>
                </a:schemeClr>
              </a:gs>
              <a:gs pos="75000">
                <a:schemeClr val="tx2">
                  <a:lumMod val="60000"/>
                  <a:lumOff val="40000"/>
                </a:schemeClr>
              </a:gs>
            </a:gsLst>
            <a:lin ang="16200000" scaled="0"/>
            <a:tileRect/>
          </a:gradFill>
          <a:ln w="3175" cap="rnd" algn="ctr">
            <a:solidFill>
              <a:schemeClr val="bg1"/>
            </a:solidFill>
            <a:miter lim="800000"/>
            <a:headEnd/>
            <a:tailEnd/>
          </a:ln>
          <a:effectLst>
            <a:outerShdw blurRad="38100" dist="38100" dir="2700000" algn="tl" rotWithShape="0">
              <a:srgbClr val="000000">
                <a:alpha val="29000"/>
              </a:srgbClr>
            </a:outerShdw>
          </a:effectLst>
        </p:spPr>
        <p:txBody>
          <a:bodyPr lIns="45720" anchor="ctr" anchorCtr="1"/>
          <a:lstStyle/>
          <a:p>
            <a:pPr algn="ctr" eaLnBrk="0" fontAlgn="auto" hangingPunct="0">
              <a:lnSpc>
                <a:spcPct val="106000"/>
              </a:lnSpc>
              <a:spcBef>
                <a:spcPts val="0"/>
              </a:spcBef>
              <a:spcAft>
                <a:spcPts val="0"/>
              </a:spcAft>
              <a:defRPr/>
            </a:pPr>
            <a:r>
              <a:rPr lang="en-US" sz="2000" b="1" dirty="0">
                <a:solidFill>
                  <a:srgbClr val="FFFFFF"/>
                </a:solidFill>
              </a:rPr>
              <a:t>Staged</a:t>
            </a:r>
          </a:p>
        </p:txBody>
      </p:sp>
      <p:sp>
        <p:nvSpPr>
          <p:cNvPr id="18" name="Text Placeholder 14"/>
          <p:cNvSpPr txBox="1">
            <a:spLocks/>
          </p:cNvSpPr>
          <p:nvPr/>
        </p:nvSpPr>
        <p:spPr>
          <a:xfrm>
            <a:off x="3259139" y="3070224"/>
            <a:ext cx="2481262" cy="2967115"/>
          </a:xfrm>
          <a:prstGeom prst="rect">
            <a:avLst/>
          </a:prstGeom>
        </p:spPr>
        <p:txBody>
          <a:bodyPr/>
          <a:lstStyle/>
          <a:p>
            <a:pPr marL="1588" lvl="1" fontAlgn="auto">
              <a:lnSpc>
                <a:spcPct val="110000"/>
              </a:lnSpc>
              <a:spcBef>
                <a:spcPts val="1776"/>
              </a:spcBef>
              <a:spcAft>
                <a:spcPts val="0"/>
              </a:spcAft>
              <a:buClr>
                <a:schemeClr val="tx1"/>
              </a:buClr>
              <a:defRPr/>
            </a:pPr>
            <a:r>
              <a:rPr lang="en-US" sz="1600" kern="0" dirty="0">
                <a:solidFill>
                  <a:srgbClr val="646769"/>
                </a:solidFill>
              </a:rPr>
              <a:t>The IEPD developer has made the IEPD available for search and </a:t>
            </a:r>
            <a:r>
              <a:rPr lang="en-US" sz="1600" kern="0" dirty="0" smtClean="0">
                <a:solidFill>
                  <a:srgbClr val="646769"/>
                </a:solidFill>
              </a:rPr>
              <a:t>discovery.</a:t>
            </a:r>
            <a:endParaRPr lang="en-US" sz="1600" kern="0" dirty="0">
              <a:solidFill>
                <a:srgbClr val="646769"/>
              </a:solidFill>
            </a:endParaRPr>
          </a:p>
        </p:txBody>
      </p:sp>
      <p:sp>
        <p:nvSpPr>
          <p:cNvPr id="21" name="Rectangle 20"/>
          <p:cNvSpPr/>
          <p:nvPr/>
        </p:nvSpPr>
        <p:spPr>
          <a:xfrm>
            <a:off x="5932170" y="2870201"/>
            <a:ext cx="2565032" cy="2273300"/>
          </a:xfrm>
          <a:prstGeom prst="rect">
            <a:avLst/>
          </a:prstGeom>
          <a:gradFill flip="none" rotWithShape="1">
            <a:gsLst>
              <a:gs pos="0">
                <a:schemeClr val="bg1"/>
              </a:gs>
              <a:gs pos="31000">
                <a:schemeClr val="bg1">
                  <a:lumMod val="95000"/>
                </a:schemeClr>
              </a:gs>
            </a:gsLst>
            <a:lin ang="16200000" scaled="0"/>
            <a:tileRect/>
          </a:gradFill>
          <a:ln>
            <a:gradFill flip="none" rotWithShape="1">
              <a:gsLst>
                <a:gs pos="79000">
                  <a:schemeClr val="bg1">
                    <a:lumMod val="85000"/>
                  </a:schemeClr>
                </a:gs>
                <a:gs pos="12000">
                  <a:schemeClr val="bg1"/>
                </a:gs>
              </a:gsLst>
              <a:lin ang="16200000" scaled="0"/>
              <a:tileRect/>
            </a:gra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bg1">
                  <a:lumMod val="75000"/>
                </a:schemeClr>
              </a:solidFill>
            </a:endParaRPr>
          </a:p>
        </p:txBody>
      </p:sp>
      <p:sp>
        <p:nvSpPr>
          <p:cNvPr id="22" name="AutoShape 56"/>
          <p:cNvSpPr>
            <a:spLocks noChangeArrowheads="1"/>
          </p:cNvSpPr>
          <p:nvPr/>
        </p:nvSpPr>
        <p:spPr bwMode="auto">
          <a:xfrm>
            <a:off x="5911850" y="1993900"/>
            <a:ext cx="2585606" cy="901700"/>
          </a:xfrm>
          <a:custGeom>
            <a:avLst/>
            <a:gdLst>
              <a:gd name="connsiteX0" fmla="*/ 0 w 2933700"/>
              <a:gd name="connsiteY0" fmla="*/ 0 h 901700"/>
              <a:gd name="connsiteX1" fmla="*/ 2622307 w 2933700"/>
              <a:gd name="connsiteY1" fmla="*/ 0 h 901700"/>
              <a:gd name="connsiteX2" fmla="*/ 2933700 w 2933700"/>
              <a:gd name="connsiteY2" fmla="*/ 450850 h 901700"/>
              <a:gd name="connsiteX3" fmla="*/ 2622307 w 2933700"/>
              <a:gd name="connsiteY3" fmla="*/ 901700 h 901700"/>
              <a:gd name="connsiteX4" fmla="*/ 0 w 2933700"/>
              <a:gd name="connsiteY4" fmla="*/ 901700 h 901700"/>
              <a:gd name="connsiteX5" fmla="*/ 311393 w 2933700"/>
              <a:gd name="connsiteY5" fmla="*/ 450850 h 901700"/>
              <a:gd name="connsiteX6" fmla="*/ 0 w 2933700"/>
              <a:gd name="connsiteY6" fmla="*/ 0 h 901700"/>
              <a:gd name="connsiteX0" fmla="*/ 0 w 2633518"/>
              <a:gd name="connsiteY0" fmla="*/ 0 h 901700"/>
              <a:gd name="connsiteX1" fmla="*/ 2622307 w 2633518"/>
              <a:gd name="connsiteY1" fmla="*/ 0 h 901700"/>
              <a:gd name="connsiteX2" fmla="*/ 2633518 w 2633518"/>
              <a:gd name="connsiteY2" fmla="*/ 497032 h 901700"/>
              <a:gd name="connsiteX3" fmla="*/ 2622307 w 2633518"/>
              <a:gd name="connsiteY3" fmla="*/ 901700 h 901700"/>
              <a:gd name="connsiteX4" fmla="*/ 0 w 2633518"/>
              <a:gd name="connsiteY4" fmla="*/ 901700 h 901700"/>
              <a:gd name="connsiteX5" fmla="*/ 311393 w 2633518"/>
              <a:gd name="connsiteY5" fmla="*/ 450850 h 901700"/>
              <a:gd name="connsiteX6" fmla="*/ 0 w 2633518"/>
              <a:gd name="connsiteY6" fmla="*/ 0 h 901700"/>
              <a:gd name="connsiteX0" fmla="*/ 0 w 2622307"/>
              <a:gd name="connsiteY0" fmla="*/ 0 h 901700"/>
              <a:gd name="connsiteX1" fmla="*/ 2622307 w 2622307"/>
              <a:gd name="connsiteY1" fmla="*/ 0 h 901700"/>
              <a:gd name="connsiteX2" fmla="*/ 2622307 w 2622307"/>
              <a:gd name="connsiteY2" fmla="*/ 901700 h 901700"/>
              <a:gd name="connsiteX3" fmla="*/ 0 w 2622307"/>
              <a:gd name="connsiteY3" fmla="*/ 901700 h 901700"/>
              <a:gd name="connsiteX4" fmla="*/ 311393 w 2622307"/>
              <a:gd name="connsiteY4" fmla="*/ 450850 h 901700"/>
              <a:gd name="connsiteX5" fmla="*/ 0 w 2622307"/>
              <a:gd name="connsiteY5" fmla="*/ 0 h 90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2307" h="901700">
                <a:moveTo>
                  <a:pt x="0" y="0"/>
                </a:moveTo>
                <a:lnTo>
                  <a:pt x="2622307" y="0"/>
                </a:lnTo>
                <a:lnTo>
                  <a:pt x="2622307" y="901700"/>
                </a:lnTo>
                <a:lnTo>
                  <a:pt x="0" y="901700"/>
                </a:lnTo>
                <a:lnTo>
                  <a:pt x="311393" y="450850"/>
                </a:lnTo>
                <a:lnTo>
                  <a:pt x="0" y="0"/>
                </a:lnTo>
                <a:close/>
              </a:path>
            </a:pathLst>
          </a:custGeom>
          <a:gradFill flip="none" rotWithShape="1">
            <a:gsLst>
              <a:gs pos="0">
                <a:schemeClr val="tx2"/>
              </a:gs>
              <a:gs pos="84000">
                <a:schemeClr val="tx2">
                  <a:lumMod val="75000"/>
                </a:schemeClr>
              </a:gs>
            </a:gsLst>
            <a:lin ang="5400000" scaled="0"/>
            <a:tileRect/>
          </a:gradFill>
          <a:ln w="3175" cap="rnd" algn="ctr">
            <a:solidFill>
              <a:schemeClr val="bg1"/>
            </a:solidFill>
            <a:miter lim="800000"/>
            <a:headEnd/>
            <a:tailEnd/>
          </a:ln>
          <a:effectLst>
            <a:outerShdw blurRad="38100" dist="38100" dir="2700000" algn="tl" rotWithShape="0">
              <a:srgbClr val="000000">
                <a:alpha val="35000"/>
              </a:srgbClr>
            </a:outerShdw>
          </a:effectLst>
        </p:spPr>
        <p:txBody>
          <a:bodyPr lIns="182880" anchor="ctr" anchorCtr="1"/>
          <a:lstStyle/>
          <a:p>
            <a:pPr algn="ctr" eaLnBrk="0" fontAlgn="auto" hangingPunct="0">
              <a:lnSpc>
                <a:spcPct val="106000"/>
              </a:lnSpc>
              <a:spcBef>
                <a:spcPts val="0"/>
              </a:spcBef>
              <a:spcAft>
                <a:spcPts val="0"/>
              </a:spcAft>
              <a:defRPr/>
            </a:pPr>
            <a:r>
              <a:rPr lang="en-US" sz="2000" b="1" dirty="0">
                <a:solidFill>
                  <a:srgbClr val="FFFFFF"/>
                </a:solidFill>
              </a:rPr>
              <a:t>Deactivated</a:t>
            </a:r>
          </a:p>
        </p:txBody>
      </p:sp>
      <p:sp>
        <p:nvSpPr>
          <p:cNvPr id="23" name="Text Placeholder 14"/>
          <p:cNvSpPr txBox="1">
            <a:spLocks/>
          </p:cNvSpPr>
          <p:nvPr/>
        </p:nvSpPr>
        <p:spPr>
          <a:xfrm>
            <a:off x="5989639" y="3070224"/>
            <a:ext cx="2481262" cy="2967115"/>
          </a:xfrm>
          <a:prstGeom prst="rect">
            <a:avLst/>
          </a:prstGeom>
        </p:spPr>
        <p:txBody>
          <a:bodyPr/>
          <a:lstStyle/>
          <a:p>
            <a:pPr marL="1588" lvl="1" fontAlgn="auto">
              <a:lnSpc>
                <a:spcPct val="110000"/>
              </a:lnSpc>
              <a:spcBef>
                <a:spcPts val="1776"/>
              </a:spcBef>
              <a:spcAft>
                <a:spcPts val="0"/>
              </a:spcAft>
              <a:buClr>
                <a:schemeClr val="tx1"/>
              </a:buClr>
              <a:defRPr/>
            </a:pPr>
            <a:r>
              <a:rPr lang="en-US" sz="1600" kern="0" dirty="0" smtClean="0">
                <a:solidFill>
                  <a:srgbClr val="646769"/>
                </a:solidFill>
              </a:rPr>
              <a:t>In the Deactivated state, the IEPD has been removed from public viewing. Only those IEPDs with a published state are searchable. </a:t>
            </a:r>
            <a:endParaRPr lang="en-US" sz="1600" kern="0" dirty="0">
              <a:solidFill>
                <a:srgbClr val="646769"/>
              </a:solidFill>
            </a:endParaRPr>
          </a:p>
        </p:txBody>
      </p:sp>
      <p:sp>
        <p:nvSpPr>
          <p:cNvPr id="69634" name="Text Placeholder 1"/>
          <p:cNvSpPr txBox="1">
            <a:spLocks/>
          </p:cNvSpPr>
          <p:nvPr/>
        </p:nvSpPr>
        <p:spPr bwMode="auto">
          <a:xfrm>
            <a:off x="353297" y="5680363"/>
            <a:ext cx="8229600" cy="443201"/>
          </a:xfrm>
          <a:prstGeom prst="rect">
            <a:avLst/>
          </a:prstGeom>
          <a:noFill/>
          <a:ln w="9525">
            <a:noFill/>
            <a:miter lim="800000"/>
            <a:headEnd/>
            <a:tailEnd/>
          </a:ln>
        </p:spPr>
        <p:txBody>
          <a:bodyPr/>
          <a:lstStyle/>
          <a:p>
            <a:pPr algn="ctr"/>
            <a:r>
              <a:rPr lang="en-US" sz="1400" dirty="0"/>
              <a:t>Processes may exist that guide IEPD </a:t>
            </a:r>
            <a:r>
              <a:rPr lang="en-US" sz="1400" dirty="0" smtClean="0"/>
              <a:t>developers </a:t>
            </a:r>
            <a:r>
              <a:rPr lang="en-US" sz="1400" dirty="0"/>
              <a:t>in managing the workflow and publication process</a:t>
            </a:r>
          </a:p>
        </p:txBody>
      </p:sp>
      <p:grpSp>
        <p:nvGrpSpPr>
          <p:cNvPr id="27" name="Group 26"/>
          <p:cNvGrpSpPr/>
          <p:nvPr/>
        </p:nvGrpSpPr>
        <p:grpSpPr>
          <a:xfrm>
            <a:off x="7407343" y="730894"/>
            <a:ext cx="1235427" cy="143483"/>
            <a:chOff x="3462929" y="4029126"/>
            <a:chExt cx="1696889" cy="197077"/>
          </a:xfrm>
        </p:grpSpPr>
        <p:cxnSp>
          <p:nvCxnSpPr>
            <p:cNvPr id="28" name="Straight Connector 27"/>
            <p:cNvCxnSpPr>
              <a:endCxn id="3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9" name="Oval 2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32555956"/>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DE814A3B-586F-6741-A578-6A3C03C31D10}" type="slidenum">
              <a:rPr lang="en-US" smtClean="0"/>
              <a:pPr/>
              <a:t>44</a:t>
            </a:fld>
            <a:endParaRPr lang="en-US" dirty="0"/>
          </a:p>
        </p:txBody>
      </p:sp>
      <p:sp>
        <p:nvSpPr>
          <p:cNvPr id="2" name="Title 1"/>
          <p:cNvSpPr>
            <a:spLocks noGrp="1"/>
          </p:cNvSpPr>
          <p:nvPr>
            <p:ph type="title"/>
          </p:nvPr>
        </p:nvSpPr>
        <p:spPr/>
        <p:txBody>
          <a:bodyPr>
            <a:normAutofit/>
          </a:bodyPr>
          <a:lstStyle/>
          <a:p>
            <a:r>
              <a:rPr lang="en-US" dirty="0">
                <a:solidFill>
                  <a:srgbClr val="FFFFFF"/>
                </a:solidFill>
              </a:rPr>
              <a:t>Implementing your </a:t>
            </a:r>
            <a:r>
              <a:rPr lang="en-US" dirty="0" err="1">
                <a:solidFill>
                  <a:srgbClr val="FFFFFF"/>
                </a:solidFill>
              </a:rPr>
              <a:t>niem</a:t>
            </a:r>
            <a:r>
              <a:rPr lang="en-US" dirty="0">
                <a:solidFill>
                  <a:srgbClr val="FFFFFF"/>
                </a:solidFill>
              </a:rPr>
              <a:t> exchange</a:t>
            </a:r>
          </a:p>
        </p:txBody>
      </p:sp>
      <p:graphicFrame>
        <p:nvGraphicFramePr>
          <p:cNvPr id="16" name="Table 15"/>
          <p:cNvGraphicFramePr>
            <a:graphicFrameLocks noGrp="1"/>
          </p:cNvGraphicFramePr>
          <p:nvPr>
            <p:extLst>
              <p:ext uri="{D42A27DB-BD31-4B8C-83A1-F6EECF244321}">
                <p14:modId xmlns:p14="http://schemas.microsoft.com/office/powerpoint/2010/main" val="4250537606"/>
              </p:ext>
            </p:extLst>
          </p:nvPr>
        </p:nvGraphicFramePr>
        <p:xfrm>
          <a:off x="474256" y="1831414"/>
          <a:ext cx="3785155" cy="2856041"/>
        </p:xfrm>
        <a:graphic>
          <a:graphicData uri="http://schemas.openxmlformats.org/drawingml/2006/table">
            <a:tbl>
              <a:tblPr firstRow="1" bandRow="1">
                <a:tableStyleId>{E8034E78-7F5D-4C2E-B375-FC64B27BC917}</a:tableStyleId>
              </a:tblPr>
              <a:tblGrid>
                <a:gridCol w="3785155"/>
              </a:tblGrid>
              <a:tr h="931466">
                <a:tc>
                  <a:txBody>
                    <a:bodyPr/>
                    <a:lstStyle/>
                    <a:p>
                      <a:pPr marL="0" algn="ctr"/>
                      <a:r>
                        <a:rPr lang="en-US" sz="2500" dirty="0"/>
                        <a:t>NIEM Does:</a:t>
                      </a:r>
                    </a:p>
                  </a:txBody>
                  <a:tcPr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1924575">
                <a:tc>
                  <a:txBody>
                    <a:bodyPr/>
                    <a:lstStyle/>
                    <a:p>
                      <a:pPr marL="91440" marR="0" indent="0" algn="l" defTabSz="457200" rtl="0" eaLnBrk="1" fontAlgn="auto" latinLnBrk="0" hangingPunct="1">
                        <a:lnSpc>
                          <a:spcPct val="100000"/>
                        </a:lnSpc>
                        <a:spcBef>
                          <a:spcPts val="0"/>
                        </a:spcBef>
                        <a:spcAft>
                          <a:spcPts val="0"/>
                        </a:spcAft>
                        <a:buClrTx/>
                        <a:buSzTx/>
                        <a:buFontTx/>
                        <a:buNone/>
                        <a:tabLst/>
                        <a:defRPr/>
                      </a:pPr>
                      <a:r>
                        <a:rPr lang="en-US" sz="1600" dirty="0" smtClean="0">
                          <a:solidFill>
                            <a:srgbClr val="646769"/>
                          </a:solidFill>
                        </a:rPr>
                        <a:t>Define XML instance document format and structure.</a:t>
                      </a:r>
                    </a:p>
                    <a:p>
                      <a:pPr marL="91440"/>
                      <a:endParaRPr lang="en-US" sz="1600" dirty="0">
                        <a:solidFill>
                          <a:schemeClr val="tx1">
                            <a:lumMod val="75000"/>
                          </a:schemeClr>
                        </a:solidFill>
                      </a:endParaRPr>
                    </a:p>
                  </a:txBody>
                  <a:tcPr marT="91440" marB="91440"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pSp>
        <p:nvGrpSpPr>
          <p:cNvPr id="17" name="Group 16"/>
          <p:cNvGrpSpPr/>
          <p:nvPr/>
        </p:nvGrpSpPr>
        <p:grpSpPr>
          <a:xfrm>
            <a:off x="323206" y="1677285"/>
            <a:ext cx="593436" cy="593436"/>
            <a:chOff x="335614" y="2358739"/>
            <a:chExt cx="593436" cy="593436"/>
          </a:xfrm>
        </p:grpSpPr>
        <p:sp>
          <p:nvSpPr>
            <p:cNvPr id="18" name="Oval 17"/>
            <p:cNvSpPr/>
            <p:nvPr/>
          </p:nvSpPr>
          <p:spPr>
            <a:xfrm>
              <a:off x="33561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2" name="Picture 21"/>
            <p:cNvPicPr>
              <a:picLocks noChangeAspect="1"/>
            </p:cNvPicPr>
            <p:nvPr/>
          </p:nvPicPr>
          <p:blipFill>
            <a:blip r:embed="rId2"/>
            <a:stretch>
              <a:fillRect/>
            </a:stretch>
          </p:blipFill>
          <p:spPr>
            <a:xfrm>
              <a:off x="454532" y="2459180"/>
              <a:ext cx="342900" cy="368300"/>
            </a:xfrm>
            <a:prstGeom prst="rect">
              <a:avLst/>
            </a:prstGeom>
          </p:spPr>
        </p:pic>
      </p:grpSp>
      <p:graphicFrame>
        <p:nvGraphicFramePr>
          <p:cNvPr id="23" name="Table 22"/>
          <p:cNvGraphicFramePr>
            <a:graphicFrameLocks noGrp="1"/>
          </p:cNvGraphicFramePr>
          <p:nvPr>
            <p:extLst>
              <p:ext uri="{D42A27DB-BD31-4B8C-83A1-F6EECF244321}">
                <p14:modId xmlns:p14="http://schemas.microsoft.com/office/powerpoint/2010/main" val="912908616"/>
              </p:ext>
            </p:extLst>
          </p:nvPr>
        </p:nvGraphicFramePr>
        <p:xfrm>
          <a:off x="4857615" y="1829063"/>
          <a:ext cx="3785155" cy="2858392"/>
        </p:xfrm>
        <a:graphic>
          <a:graphicData uri="http://schemas.openxmlformats.org/drawingml/2006/table">
            <a:tbl>
              <a:tblPr firstRow="1" bandRow="1">
                <a:tableStyleId>{E8034E78-7F5D-4C2E-B375-FC64B27BC917}</a:tableStyleId>
              </a:tblPr>
              <a:tblGrid>
                <a:gridCol w="3785155"/>
              </a:tblGrid>
              <a:tr h="930301">
                <a:tc>
                  <a:txBody>
                    <a:bodyPr/>
                    <a:lstStyle/>
                    <a:p>
                      <a:pPr marL="0" algn="ctr"/>
                      <a:r>
                        <a:rPr lang="en-US" sz="2500" dirty="0"/>
                        <a:t>NIEM Does Not:</a:t>
                      </a:r>
                    </a:p>
                  </a:txBody>
                  <a:tcPr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1928091">
                <a:tc>
                  <a:txBody>
                    <a:bodyPr/>
                    <a:lstStyle/>
                    <a:p>
                      <a:pPr marL="91440" marR="0" indent="0" algn="l" defTabSz="457200" rtl="0" eaLnBrk="1" fontAlgn="auto" latinLnBrk="0" hangingPunct="1">
                        <a:lnSpc>
                          <a:spcPct val="100000"/>
                        </a:lnSpc>
                        <a:spcBef>
                          <a:spcPts val="0"/>
                        </a:spcBef>
                        <a:spcAft>
                          <a:spcPts val="0"/>
                        </a:spcAft>
                        <a:buClrTx/>
                        <a:buSzTx/>
                        <a:buFontTx/>
                        <a:buNone/>
                        <a:tabLst/>
                        <a:defRPr/>
                      </a:pPr>
                      <a:r>
                        <a:rPr lang="en-US" sz="1600" dirty="0" smtClean="0">
                          <a:solidFill>
                            <a:srgbClr val="646769"/>
                          </a:solidFill>
                        </a:rPr>
                        <a:t>Define implementation specifications</a:t>
                      </a:r>
                    </a:p>
                    <a:p>
                      <a:pPr marL="91440" marR="0" indent="0" algn="l" defTabSz="457200" rtl="0" eaLnBrk="1" fontAlgn="auto" latinLnBrk="0" hangingPunct="1">
                        <a:lnSpc>
                          <a:spcPct val="100000"/>
                        </a:lnSpc>
                        <a:spcBef>
                          <a:spcPts val="0"/>
                        </a:spcBef>
                        <a:spcAft>
                          <a:spcPts val="0"/>
                        </a:spcAft>
                        <a:buClrTx/>
                        <a:buSzTx/>
                        <a:buFontTx/>
                        <a:buNone/>
                        <a:tabLst/>
                        <a:defRPr/>
                      </a:pPr>
                      <a:endParaRPr lang="en-US" sz="1600" dirty="0" smtClean="0">
                        <a:solidFill>
                          <a:srgbClr val="646769"/>
                        </a:solidFill>
                      </a:endParaRPr>
                    </a:p>
                    <a:p>
                      <a:pPr marL="91440" marR="0" indent="0" algn="l" defTabSz="457200" rtl="0" eaLnBrk="1" fontAlgn="auto" latinLnBrk="0" hangingPunct="1">
                        <a:lnSpc>
                          <a:spcPct val="100000"/>
                        </a:lnSpc>
                        <a:spcBef>
                          <a:spcPts val="0"/>
                        </a:spcBef>
                        <a:spcAft>
                          <a:spcPts val="0"/>
                        </a:spcAft>
                        <a:buClrTx/>
                        <a:buSzTx/>
                        <a:buFontTx/>
                        <a:buNone/>
                        <a:tabLst/>
                        <a:defRPr/>
                      </a:pPr>
                      <a:r>
                        <a:rPr lang="en-US" sz="1600" dirty="0" smtClean="0">
                          <a:solidFill>
                            <a:srgbClr val="646769"/>
                          </a:solidFill>
                        </a:rPr>
                        <a:t>Specify how a document is transmitted,</a:t>
                      </a:r>
                      <a:r>
                        <a:rPr lang="en-US" sz="1600" baseline="0" dirty="0" smtClean="0">
                          <a:solidFill>
                            <a:srgbClr val="646769"/>
                          </a:solidFill>
                        </a:rPr>
                        <a:t> but may employ encryption, Zip, Efficient XML Interchange (EXI), etc. </a:t>
                      </a:r>
                      <a:endParaRPr lang="en-US" sz="1600" dirty="0" smtClean="0">
                        <a:solidFill>
                          <a:srgbClr val="646769"/>
                        </a:solidFill>
                      </a:endParaRPr>
                    </a:p>
                    <a:p>
                      <a:pPr marL="91440"/>
                      <a:endParaRPr lang="en-US" sz="1600" dirty="0">
                        <a:solidFill>
                          <a:schemeClr val="tx1">
                            <a:lumMod val="75000"/>
                          </a:schemeClr>
                        </a:solidFill>
                      </a:endParaRPr>
                    </a:p>
                  </a:txBody>
                  <a:tcPr marT="91440" marB="91440"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pSp>
        <p:nvGrpSpPr>
          <p:cNvPr id="24" name="Group 23"/>
          <p:cNvGrpSpPr/>
          <p:nvPr/>
        </p:nvGrpSpPr>
        <p:grpSpPr>
          <a:xfrm>
            <a:off x="4706565" y="1674934"/>
            <a:ext cx="593436" cy="593436"/>
            <a:chOff x="4571924" y="2358739"/>
            <a:chExt cx="593436" cy="593436"/>
          </a:xfrm>
        </p:grpSpPr>
        <p:sp>
          <p:nvSpPr>
            <p:cNvPr id="25" name="Oval 24"/>
            <p:cNvSpPr/>
            <p:nvPr/>
          </p:nvSpPr>
          <p:spPr>
            <a:xfrm>
              <a:off x="4571924" y="2358739"/>
              <a:ext cx="593436" cy="593436"/>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6" name="Picture 25"/>
            <p:cNvPicPr>
              <a:picLocks noChangeAspect="1"/>
            </p:cNvPicPr>
            <p:nvPr/>
          </p:nvPicPr>
          <p:blipFill>
            <a:blip r:embed="rId3"/>
            <a:stretch>
              <a:fillRect/>
            </a:stretch>
          </p:blipFill>
          <p:spPr>
            <a:xfrm>
              <a:off x="4665167" y="2456527"/>
              <a:ext cx="391738" cy="391738"/>
            </a:xfrm>
            <a:prstGeom prst="rect">
              <a:avLst/>
            </a:prstGeom>
          </p:spPr>
        </p:pic>
      </p:grpSp>
      <p:grpSp>
        <p:nvGrpSpPr>
          <p:cNvPr id="29" name="Group 28"/>
          <p:cNvGrpSpPr/>
          <p:nvPr/>
        </p:nvGrpSpPr>
        <p:grpSpPr>
          <a:xfrm>
            <a:off x="7407343" y="730894"/>
            <a:ext cx="1235427" cy="143483"/>
            <a:chOff x="3462929" y="4029126"/>
            <a:chExt cx="1696889" cy="197077"/>
          </a:xfrm>
        </p:grpSpPr>
        <p:cxnSp>
          <p:nvCxnSpPr>
            <p:cNvPr id="30" name="Straight Connector 29"/>
            <p:cNvCxnSpPr>
              <a:endCxn id="3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83701168"/>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45</a:t>
            </a:fld>
            <a:endParaRPr lang="en-US" dirty="0"/>
          </a:p>
        </p:txBody>
      </p:sp>
      <p:sp>
        <p:nvSpPr>
          <p:cNvPr id="4" name="Title 3"/>
          <p:cNvSpPr>
            <a:spLocks noGrp="1"/>
          </p:cNvSpPr>
          <p:nvPr>
            <p:ph type="title"/>
          </p:nvPr>
        </p:nvSpPr>
        <p:spPr/>
        <p:txBody>
          <a:bodyPr/>
          <a:lstStyle/>
          <a:p>
            <a:r>
              <a:rPr lang="en-US" dirty="0" smtClean="0"/>
              <a:t>Example: Implementing NIEM</a:t>
            </a:r>
            <a:endParaRPr lang="en-US" dirty="0"/>
          </a:p>
        </p:txBody>
      </p:sp>
      <p:sp>
        <p:nvSpPr>
          <p:cNvPr id="5" name="Content Placeholder 5"/>
          <p:cNvSpPr>
            <a:spLocks noGrp="1"/>
          </p:cNvSpPr>
          <p:nvPr>
            <p:ph idx="1"/>
          </p:nvPr>
        </p:nvSpPr>
        <p:spPr>
          <a:xfrm>
            <a:off x="339056" y="2209635"/>
            <a:ext cx="7719672" cy="3140447"/>
          </a:xfrm>
        </p:spPr>
        <p:txBody>
          <a:bodyPr>
            <a:normAutofit/>
          </a:bodyPr>
          <a:lstStyle/>
          <a:p>
            <a:pPr marL="285750" indent="-285750">
              <a:buClr>
                <a:srgbClr val="646769"/>
              </a:buClr>
              <a:buFont typeface="Arial"/>
              <a:buChar char="•"/>
            </a:pPr>
            <a:r>
              <a:rPr lang="en-US" sz="1800" b="1" dirty="0">
                <a:solidFill>
                  <a:schemeClr val="tx2"/>
                </a:solidFill>
              </a:rPr>
              <a:t>Message Queue: </a:t>
            </a:r>
            <a:r>
              <a:rPr lang="en-US" sz="1800" dirty="0" smtClean="0">
                <a:solidFill>
                  <a:srgbClr val="666869"/>
                </a:solidFill>
              </a:rPr>
              <a:t>An organization </a:t>
            </a:r>
            <a:r>
              <a:rPr lang="en-US" sz="1800" dirty="0">
                <a:solidFill>
                  <a:srgbClr val="666869"/>
                </a:solidFill>
              </a:rPr>
              <a:t>can </a:t>
            </a:r>
            <a:r>
              <a:rPr lang="en-US" sz="1800" dirty="0" smtClean="0">
                <a:solidFill>
                  <a:srgbClr val="666869"/>
                </a:solidFill>
              </a:rPr>
              <a:t>store NIEM-conformant XML instances within a message queue during its response to a stakeholder’s information request service</a:t>
            </a:r>
            <a:r>
              <a:rPr lang="en-US" sz="1800" dirty="0">
                <a:solidFill>
                  <a:srgbClr val="666869"/>
                </a:solidFill>
              </a:rPr>
              <a:t>. </a:t>
            </a:r>
            <a:endParaRPr lang="en-US" sz="1800" dirty="0" smtClean="0">
              <a:solidFill>
                <a:srgbClr val="666869"/>
              </a:solidFill>
            </a:endParaRPr>
          </a:p>
          <a:p>
            <a:pPr marL="342900" indent="-342900">
              <a:buClr>
                <a:srgbClr val="646769"/>
              </a:buClr>
              <a:buFont typeface="Arial"/>
              <a:buChar char="•"/>
            </a:pPr>
            <a:endParaRPr lang="en-US" sz="1800" dirty="0">
              <a:solidFill>
                <a:srgbClr val="666869"/>
              </a:solidFill>
            </a:endParaRPr>
          </a:p>
          <a:p>
            <a:pPr marL="342900" indent="-342900">
              <a:buClr>
                <a:srgbClr val="646769"/>
              </a:buClr>
              <a:buFont typeface="Arial"/>
              <a:buChar char="•"/>
            </a:pPr>
            <a:r>
              <a:rPr lang="en-US" sz="1800" b="1" dirty="0">
                <a:solidFill>
                  <a:schemeClr val="tx2"/>
                </a:solidFill>
              </a:rPr>
              <a:t>Web </a:t>
            </a:r>
            <a:r>
              <a:rPr lang="en-US" sz="1800" b="1" dirty="0" smtClean="0">
                <a:solidFill>
                  <a:schemeClr val="tx2"/>
                </a:solidFill>
              </a:rPr>
              <a:t>Services: </a:t>
            </a:r>
            <a:r>
              <a:rPr lang="en-US" sz="1800" dirty="0">
                <a:solidFill>
                  <a:srgbClr val="666869"/>
                </a:solidFill>
              </a:rPr>
              <a:t>An organization can embed a NIEM conformant schema into a new or existing Web Service and perform an electronic transfer with one or more exchange partners potentially through a Service Oriented Architecture based environment.</a:t>
            </a:r>
          </a:p>
          <a:p>
            <a:endParaRPr lang="en-US" sz="1600" dirty="0">
              <a:solidFill>
                <a:srgbClr val="666869"/>
              </a:solidFill>
            </a:endParaRPr>
          </a:p>
        </p:txBody>
      </p:sp>
      <p:sp>
        <p:nvSpPr>
          <p:cNvPr id="6" name="TextBox 5"/>
          <p:cNvSpPr txBox="1"/>
          <p:nvPr/>
        </p:nvSpPr>
        <p:spPr>
          <a:xfrm>
            <a:off x="350599" y="1090972"/>
            <a:ext cx="6115982" cy="1200329"/>
          </a:xfrm>
          <a:prstGeom prst="rect">
            <a:avLst/>
          </a:prstGeom>
          <a:noFill/>
        </p:spPr>
        <p:txBody>
          <a:bodyPr wrap="square" rtlCol="0">
            <a:spAutoFit/>
          </a:bodyPr>
          <a:lstStyle/>
          <a:p>
            <a:r>
              <a:rPr lang="en-US" sz="2000" b="1" dirty="0">
                <a:solidFill>
                  <a:schemeClr val="tx2"/>
                </a:solidFill>
              </a:rPr>
              <a:t>There are many ways to implement </a:t>
            </a:r>
            <a:r>
              <a:rPr lang="en-US" sz="2000" b="1" dirty="0" smtClean="0">
                <a:solidFill>
                  <a:schemeClr val="tx2"/>
                </a:solidFill>
              </a:rPr>
              <a:t>NIEM</a:t>
            </a:r>
          </a:p>
          <a:p>
            <a:endParaRPr lang="en-US" b="1" dirty="0">
              <a:solidFill>
                <a:schemeClr val="tx2"/>
              </a:solidFill>
            </a:endParaRPr>
          </a:p>
          <a:p>
            <a:r>
              <a:rPr lang="en-US" dirty="0"/>
              <a:t>Two common </a:t>
            </a:r>
            <a:r>
              <a:rPr lang="en-US" dirty="0" smtClean="0"/>
              <a:t>implementation examples </a:t>
            </a:r>
            <a:r>
              <a:rPr lang="en-US" dirty="0"/>
              <a:t>include</a:t>
            </a:r>
            <a:r>
              <a:rPr lang="en-US" dirty="0" smtClean="0"/>
              <a:t>:</a:t>
            </a:r>
          </a:p>
          <a:p>
            <a:endParaRPr lang="en-US" sz="1600" dirty="0"/>
          </a:p>
        </p:txBody>
      </p:sp>
      <p:grpSp>
        <p:nvGrpSpPr>
          <p:cNvPr id="7" name="Group 6"/>
          <p:cNvGrpSpPr/>
          <p:nvPr/>
        </p:nvGrpSpPr>
        <p:grpSpPr>
          <a:xfrm>
            <a:off x="7407343" y="730894"/>
            <a:ext cx="1235427" cy="143483"/>
            <a:chOff x="3462929" y="4029126"/>
            <a:chExt cx="1696889" cy="197077"/>
          </a:xfrm>
        </p:grpSpPr>
        <p:cxnSp>
          <p:nvCxnSpPr>
            <p:cNvPr id="8" name="Straight Connector 7"/>
            <p:cNvCxnSpPr>
              <a:endCxn id="1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5025028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DE814A3B-586F-6741-A578-6A3C03C31D10}" type="slidenum">
              <a:rPr lang="en-US" smtClean="0"/>
              <a:pPr/>
              <a:t>46</a:t>
            </a:fld>
            <a:endParaRPr lang="en-US" dirty="0"/>
          </a:p>
        </p:txBody>
      </p:sp>
      <p:sp>
        <p:nvSpPr>
          <p:cNvPr id="2" name="Title 1"/>
          <p:cNvSpPr>
            <a:spLocks noGrp="1"/>
          </p:cNvSpPr>
          <p:nvPr>
            <p:ph type="title"/>
          </p:nvPr>
        </p:nvSpPr>
        <p:spPr/>
        <p:txBody>
          <a:bodyPr>
            <a:normAutofit/>
          </a:bodyPr>
          <a:lstStyle/>
          <a:p>
            <a:r>
              <a:rPr lang="en-US" dirty="0" smtClean="0"/>
              <a:t>Example: SOA Implementation</a:t>
            </a:r>
            <a:endParaRPr lang="en-US" dirty="0"/>
          </a:p>
        </p:txBody>
      </p:sp>
      <p:sp>
        <p:nvSpPr>
          <p:cNvPr id="69" name="Content Placeholder 5"/>
          <p:cNvSpPr>
            <a:spLocks noGrp="1"/>
          </p:cNvSpPr>
          <p:nvPr>
            <p:ph idx="1"/>
          </p:nvPr>
        </p:nvSpPr>
        <p:spPr>
          <a:xfrm>
            <a:off x="324069" y="1122947"/>
            <a:ext cx="8362731" cy="4771606"/>
          </a:xfrm>
        </p:spPr>
        <p:txBody>
          <a:bodyPr/>
          <a:lstStyle/>
          <a:p>
            <a:r>
              <a:rPr lang="en-US" b="1" dirty="0">
                <a:solidFill>
                  <a:srgbClr val="1F497D"/>
                </a:solidFill>
              </a:rPr>
              <a:t>Service Oriented Architecture (SOA) </a:t>
            </a:r>
            <a:r>
              <a:rPr lang="en-US" dirty="0"/>
              <a:t>is an architectural style whose goal is to achieve loose coupling among interacting software agents. </a:t>
            </a:r>
          </a:p>
        </p:txBody>
      </p:sp>
      <p:pic>
        <p:nvPicPr>
          <p:cNvPr id="70" name="Picture 69" descr="SOA_graphic.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98" y="2051659"/>
            <a:ext cx="4101647" cy="3750533"/>
          </a:xfrm>
          <a:prstGeom prst="rect">
            <a:avLst/>
          </a:prstGeom>
          <a:effectLst>
            <a:reflection stA="28000" endPos="7000" dist="12700" dir="5400000" sy="-100000" algn="bl" rotWithShape="0"/>
          </a:effectLst>
        </p:spPr>
      </p:pic>
      <p:sp>
        <p:nvSpPr>
          <p:cNvPr id="71" name="TextBox 70"/>
          <p:cNvSpPr txBox="1"/>
          <p:nvPr/>
        </p:nvSpPr>
        <p:spPr>
          <a:xfrm>
            <a:off x="4846783" y="2523514"/>
            <a:ext cx="3816927" cy="3170098"/>
          </a:xfrm>
          <a:prstGeom prst="rect">
            <a:avLst/>
          </a:prstGeom>
          <a:noFill/>
        </p:spPr>
        <p:txBody>
          <a:bodyPr wrap="square" rtlCol="0">
            <a:spAutoFit/>
          </a:bodyPr>
          <a:lstStyle/>
          <a:p>
            <a:pPr>
              <a:spcAft>
                <a:spcPts val="1200"/>
              </a:spcAft>
            </a:pPr>
            <a:r>
              <a:rPr lang="en-US" sz="1600" b="1" dirty="0">
                <a:solidFill>
                  <a:srgbClr val="1F497D"/>
                </a:solidFill>
              </a:rPr>
              <a:t>Standards-Based:</a:t>
            </a:r>
          </a:p>
          <a:p>
            <a:pPr marL="285750" indent="-285750">
              <a:spcAft>
                <a:spcPts val="2400"/>
              </a:spcAft>
              <a:buFont typeface="Arial"/>
              <a:buChar char="•"/>
            </a:pPr>
            <a:r>
              <a:rPr lang="en-US" sz="1600" b="1" dirty="0">
                <a:solidFill>
                  <a:srgbClr val="686868"/>
                </a:solidFill>
              </a:rPr>
              <a:t>NIEM provides </a:t>
            </a:r>
            <a:r>
              <a:rPr lang="en-US" sz="1600" dirty="0">
                <a:solidFill>
                  <a:srgbClr val="686868"/>
                </a:solidFill>
              </a:rPr>
              <a:t>the standard for data layer interoperability among services in SOA</a:t>
            </a:r>
          </a:p>
          <a:p>
            <a:pPr marL="285750" indent="-285750">
              <a:spcAft>
                <a:spcPts val="1200"/>
              </a:spcAft>
              <a:buFont typeface="Arial"/>
              <a:buChar char="•"/>
            </a:pPr>
            <a:r>
              <a:rPr lang="en-US" sz="1600" b="1" dirty="0">
                <a:solidFill>
                  <a:srgbClr val="686868"/>
                </a:solidFill>
              </a:rPr>
              <a:t>NIEM </a:t>
            </a:r>
            <a:r>
              <a:rPr lang="en-US" sz="1600" b="1" dirty="0" smtClean="0">
                <a:solidFill>
                  <a:srgbClr val="686868"/>
                </a:solidFill>
              </a:rPr>
              <a:t>can decrease </a:t>
            </a:r>
            <a:r>
              <a:rPr lang="en-US" sz="1600" dirty="0" smtClean="0">
                <a:solidFill>
                  <a:srgbClr val="686868"/>
                </a:solidFill>
              </a:rPr>
              <a:t>development time of new services in SOA through reuse of similar IEPDs</a:t>
            </a:r>
            <a:endParaRPr lang="en-US" sz="1600" dirty="0">
              <a:solidFill>
                <a:srgbClr val="686868"/>
              </a:solidFill>
            </a:endParaRPr>
          </a:p>
          <a:p>
            <a:pPr marL="285750" indent="-285750">
              <a:spcAft>
                <a:spcPts val="1200"/>
              </a:spcAft>
              <a:buFont typeface="Arial"/>
              <a:buChar char="•"/>
            </a:pPr>
            <a:r>
              <a:rPr lang="en-US" sz="1600" b="1" dirty="0">
                <a:solidFill>
                  <a:srgbClr val="686868"/>
                </a:solidFill>
              </a:rPr>
              <a:t>NIEM can </a:t>
            </a:r>
            <a:r>
              <a:rPr lang="en-US" sz="1600" b="1" dirty="0" smtClean="0">
                <a:solidFill>
                  <a:srgbClr val="686868"/>
                </a:solidFill>
              </a:rPr>
              <a:t>be used</a:t>
            </a:r>
            <a:r>
              <a:rPr lang="en-US" sz="1600" dirty="0" smtClean="0">
                <a:solidFill>
                  <a:srgbClr val="686868"/>
                </a:solidFill>
              </a:rPr>
              <a:t> to standardize and structure the messages passed between services in SOA</a:t>
            </a:r>
            <a:endParaRPr lang="en-US" sz="1600" dirty="0">
              <a:solidFill>
                <a:srgbClr val="686868"/>
              </a:solidFill>
            </a:endParaRPr>
          </a:p>
        </p:txBody>
      </p:sp>
      <p:cxnSp>
        <p:nvCxnSpPr>
          <p:cNvPr id="72" name="Straight Connector 71"/>
          <p:cNvCxnSpPr/>
          <p:nvPr/>
        </p:nvCxnSpPr>
        <p:spPr>
          <a:xfrm>
            <a:off x="4992560" y="3840912"/>
            <a:ext cx="367115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4992560" y="4810732"/>
            <a:ext cx="367115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4" name="Group 73"/>
          <p:cNvGrpSpPr/>
          <p:nvPr/>
        </p:nvGrpSpPr>
        <p:grpSpPr>
          <a:xfrm>
            <a:off x="7407343" y="730894"/>
            <a:ext cx="1235427" cy="143483"/>
            <a:chOff x="3462929" y="4029126"/>
            <a:chExt cx="1696889" cy="197077"/>
          </a:xfrm>
        </p:grpSpPr>
        <p:cxnSp>
          <p:nvCxnSpPr>
            <p:cNvPr id="75" name="Straight Connector 74"/>
            <p:cNvCxnSpPr>
              <a:endCxn id="80"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6" name="Oval 7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7" name="Oval 76"/>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8" name="Oval 77"/>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9" name="Oval 78"/>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0" name="Oval 79"/>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318726751"/>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DE814A3B-586F-6741-A578-6A3C03C31D10}" type="slidenum">
              <a:rPr lang="en-US" smtClean="0"/>
              <a:pPr/>
              <a:t>47</a:t>
            </a:fld>
            <a:endParaRPr lang="en-US" dirty="0"/>
          </a:p>
        </p:txBody>
      </p:sp>
      <p:sp>
        <p:nvSpPr>
          <p:cNvPr id="2" name="Title 1"/>
          <p:cNvSpPr>
            <a:spLocks noGrp="1"/>
          </p:cNvSpPr>
          <p:nvPr>
            <p:ph type="title"/>
          </p:nvPr>
        </p:nvSpPr>
        <p:spPr/>
        <p:txBody>
          <a:bodyPr>
            <a:normAutofit/>
          </a:bodyPr>
          <a:lstStyle/>
          <a:p>
            <a:r>
              <a:rPr lang="en-US" dirty="0" smtClean="0">
                <a:solidFill>
                  <a:srgbClr val="FFFFFF"/>
                </a:solidFill>
              </a:rPr>
              <a:t>Best practices for implementation</a:t>
            </a:r>
            <a:endParaRPr lang="en-US" dirty="0">
              <a:solidFill>
                <a:srgbClr val="FFFFFF"/>
              </a:solidFill>
            </a:endParaRPr>
          </a:p>
        </p:txBody>
      </p:sp>
      <p:sp>
        <p:nvSpPr>
          <p:cNvPr id="22" name="Content Placeholder 22"/>
          <p:cNvSpPr>
            <a:spLocks noGrp="1"/>
          </p:cNvSpPr>
          <p:nvPr>
            <p:ph idx="1"/>
          </p:nvPr>
        </p:nvSpPr>
        <p:spPr>
          <a:xfrm>
            <a:off x="2013858" y="1050914"/>
            <a:ext cx="6237794" cy="4943530"/>
          </a:xfrm>
        </p:spPr>
        <p:txBody>
          <a:bodyPr>
            <a:noAutofit/>
          </a:bodyPr>
          <a:lstStyle/>
          <a:p>
            <a:r>
              <a:rPr lang="en-US" sz="1800" dirty="0">
                <a:solidFill>
                  <a:srgbClr val="686868"/>
                </a:solidFill>
              </a:rPr>
              <a:t>Systems on either side of the exchange can use different implementation architectures (i.e., different programming languages, operating systems)</a:t>
            </a:r>
          </a:p>
          <a:p>
            <a:endParaRPr lang="en-US" sz="1800" dirty="0">
              <a:solidFill>
                <a:srgbClr val="686868"/>
              </a:solidFill>
            </a:endParaRPr>
          </a:p>
          <a:p>
            <a:r>
              <a:rPr lang="en-US" sz="1800" dirty="0">
                <a:solidFill>
                  <a:srgbClr val="686868"/>
                </a:solidFill>
              </a:rPr>
              <a:t>All participants in an exchange must agree on the definition and structure for the data in the </a:t>
            </a:r>
            <a:r>
              <a:rPr lang="en-US" sz="1800" dirty="0" smtClean="0">
                <a:solidFill>
                  <a:srgbClr val="686868"/>
                </a:solidFill>
              </a:rPr>
              <a:t>exchange—NIEM </a:t>
            </a:r>
            <a:r>
              <a:rPr lang="en-US" sz="1800" dirty="0">
                <a:solidFill>
                  <a:srgbClr val="686868"/>
                </a:solidFill>
              </a:rPr>
              <a:t>provides </a:t>
            </a:r>
            <a:r>
              <a:rPr lang="en-US" sz="1800" dirty="0" smtClean="0">
                <a:solidFill>
                  <a:srgbClr val="686868"/>
                </a:solidFill>
              </a:rPr>
              <a:t>standardization</a:t>
            </a:r>
            <a:endParaRPr lang="en-US" sz="1800" dirty="0">
              <a:solidFill>
                <a:srgbClr val="686868"/>
              </a:solidFill>
            </a:endParaRPr>
          </a:p>
          <a:p>
            <a:endParaRPr lang="en-US" sz="1800" dirty="0">
              <a:solidFill>
                <a:srgbClr val="686868"/>
              </a:solidFill>
            </a:endParaRPr>
          </a:p>
          <a:p>
            <a:r>
              <a:rPr lang="en-US" sz="1800" dirty="0">
                <a:solidFill>
                  <a:srgbClr val="686868"/>
                </a:solidFill>
              </a:rPr>
              <a:t>IEPD </a:t>
            </a:r>
            <a:r>
              <a:rPr lang="en-US" sz="1800" dirty="0" smtClean="0">
                <a:solidFill>
                  <a:srgbClr val="686868"/>
                </a:solidFill>
              </a:rPr>
              <a:t>Lifecycle </a:t>
            </a:r>
            <a:r>
              <a:rPr lang="en-US" sz="1800" dirty="0">
                <a:solidFill>
                  <a:srgbClr val="686868"/>
                </a:solidFill>
              </a:rPr>
              <a:t>should be used to guide development of NIEM-conformant exchanges to make sure all of the necessary artifacts are created</a:t>
            </a:r>
          </a:p>
          <a:p>
            <a:endParaRPr lang="en-US" sz="1800" dirty="0">
              <a:solidFill>
                <a:srgbClr val="686868"/>
              </a:solidFill>
            </a:endParaRPr>
          </a:p>
          <a:p>
            <a:r>
              <a:rPr lang="en-US" sz="1800" dirty="0">
                <a:solidFill>
                  <a:srgbClr val="686868"/>
                </a:solidFill>
              </a:rPr>
              <a:t>Elements already defined within NIEM should be used whenever possible; exchange elements outside of or created to fill requirements not covered in NIEM should also be reused whenever possible</a:t>
            </a:r>
          </a:p>
        </p:txBody>
      </p:sp>
      <p:grpSp>
        <p:nvGrpSpPr>
          <p:cNvPr id="23" name="Group 22"/>
          <p:cNvGrpSpPr/>
          <p:nvPr/>
        </p:nvGrpSpPr>
        <p:grpSpPr>
          <a:xfrm>
            <a:off x="315024" y="2117557"/>
            <a:ext cx="8130876" cy="2511525"/>
            <a:chOff x="778481" y="2117557"/>
            <a:chExt cx="7608149" cy="2511525"/>
          </a:xfrm>
        </p:grpSpPr>
        <p:cxnSp>
          <p:nvCxnSpPr>
            <p:cNvPr id="24" name="Straight Connector 23"/>
            <p:cNvCxnSpPr/>
            <p:nvPr/>
          </p:nvCxnSpPr>
          <p:spPr>
            <a:xfrm>
              <a:off x="778481" y="4629082"/>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8481" y="3362929"/>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778481" y="2117557"/>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27" name="Oval 26"/>
          <p:cNvSpPr/>
          <p:nvPr/>
        </p:nvSpPr>
        <p:spPr>
          <a:xfrm>
            <a:off x="831544" y="1060994"/>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8" name="Picture 27"/>
          <p:cNvPicPr>
            <a:picLocks noChangeAspect="1"/>
          </p:cNvPicPr>
          <p:nvPr/>
        </p:nvPicPr>
        <p:blipFill>
          <a:blip r:embed="rId2"/>
          <a:stretch>
            <a:fillRect/>
          </a:stretch>
        </p:blipFill>
        <p:spPr>
          <a:xfrm>
            <a:off x="953263" y="1174731"/>
            <a:ext cx="405512" cy="370440"/>
          </a:xfrm>
          <a:prstGeom prst="rect">
            <a:avLst/>
          </a:prstGeom>
        </p:spPr>
      </p:pic>
      <p:sp>
        <p:nvSpPr>
          <p:cNvPr id="29" name="Rectangle 28"/>
          <p:cNvSpPr/>
          <p:nvPr/>
        </p:nvSpPr>
        <p:spPr>
          <a:xfrm>
            <a:off x="355535" y="1755354"/>
            <a:ext cx="1600969" cy="307777"/>
          </a:xfrm>
          <a:prstGeom prst="rect">
            <a:avLst/>
          </a:prstGeom>
        </p:spPr>
        <p:txBody>
          <a:bodyPr wrap="none">
            <a:spAutoFit/>
          </a:bodyPr>
          <a:lstStyle/>
          <a:p>
            <a:pPr lvl="0" algn="ctr"/>
            <a:r>
              <a:rPr lang="en-US" sz="1400" b="1" dirty="0">
                <a:solidFill>
                  <a:srgbClr val="57AAAE"/>
                </a:solidFill>
              </a:rPr>
              <a:t>ARCHITECTURE</a:t>
            </a:r>
          </a:p>
        </p:txBody>
      </p:sp>
      <p:sp>
        <p:nvSpPr>
          <p:cNvPr id="30" name="Oval 29"/>
          <p:cNvSpPr/>
          <p:nvPr/>
        </p:nvSpPr>
        <p:spPr>
          <a:xfrm>
            <a:off x="831544" y="2202836"/>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Rectangle 30"/>
          <p:cNvSpPr/>
          <p:nvPr/>
        </p:nvSpPr>
        <p:spPr>
          <a:xfrm>
            <a:off x="355535" y="2897196"/>
            <a:ext cx="1492716" cy="307777"/>
          </a:xfrm>
          <a:prstGeom prst="rect">
            <a:avLst/>
          </a:prstGeom>
        </p:spPr>
        <p:txBody>
          <a:bodyPr wrap="none">
            <a:spAutoFit/>
          </a:bodyPr>
          <a:lstStyle/>
          <a:p>
            <a:pPr lvl="0" algn="ctr"/>
            <a:r>
              <a:rPr lang="en-US" sz="1400" b="1" dirty="0">
                <a:solidFill>
                  <a:srgbClr val="57AAAE"/>
                </a:solidFill>
              </a:rPr>
              <a:t>CONSISTENCY</a:t>
            </a:r>
          </a:p>
        </p:txBody>
      </p:sp>
      <p:sp>
        <p:nvSpPr>
          <p:cNvPr id="32" name="Oval 31"/>
          <p:cNvSpPr/>
          <p:nvPr/>
        </p:nvSpPr>
        <p:spPr>
          <a:xfrm>
            <a:off x="831544" y="3494006"/>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Rectangle 32"/>
          <p:cNvSpPr/>
          <p:nvPr/>
        </p:nvSpPr>
        <p:spPr>
          <a:xfrm>
            <a:off x="380390" y="4188366"/>
            <a:ext cx="1551264" cy="307777"/>
          </a:xfrm>
          <a:prstGeom prst="rect">
            <a:avLst/>
          </a:prstGeom>
        </p:spPr>
        <p:txBody>
          <a:bodyPr wrap="none">
            <a:spAutoFit/>
          </a:bodyPr>
          <a:lstStyle/>
          <a:p>
            <a:pPr lvl="0" algn="ctr"/>
            <a:r>
              <a:rPr lang="en-US" sz="1400" b="1" dirty="0">
                <a:solidFill>
                  <a:srgbClr val="57AAAE"/>
                </a:solidFill>
              </a:rPr>
              <a:t>DEVELOPMENT</a:t>
            </a:r>
          </a:p>
        </p:txBody>
      </p:sp>
      <p:sp>
        <p:nvSpPr>
          <p:cNvPr id="34" name="Oval 33"/>
          <p:cNvSpPr/>
          <p:nvPr/>
        </p:nvSpPr>
        <p:spPr>
          <a:xfrm>
            <a:off x="831544" y="4855934"/>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Rectangle 34"/>
          <p:cNvSpPr/>
          <p:nvPr/>
        </p:nvSpPr>
        <p:spPr>
          <a:xfrm>
            <a:off x="754409" y="5550294"/>
            <a:ext cx="803225" cy="307777"/>
          </a:xfrm>
          <a:prstGeom prst="rect">
            <a:avLst/>
          </a:prstGeom>
        </p:spPr>
        <p:txBody>
          <a:bodyPr wrap="none">
            <a:spAutoFit/>
          </a:bodyPr>
          <a:lstStyle/>
          <a:p>
            <a:pPr lvl="0" algn="ctr"/>
            <a:r>
              <a:rPr lang="en-US" sz="1400" b="1" dirty="0">
                <a:solidFill>
                  <a:srgbClr val="57AAAE"/>
                </a:solidFill>
              </a:rPr>
              <a:t>REUSE</a:t>
            </a:r>
          </a:p>
        </p:txBody>
      </p:sp>
      <p:pic>
        <p:nvPicPr>
          <p:cNvPr id="36" name="Picture 35"/>
          <p:cNvPicPr>
            <a:picLocks noChangeAspect="1"/>
          </p:cNvPicPr>
          <p:nvPr/>
        </p:nvPicPr>
        <p:blipFill>
          <a:blip r:embed="rId3"/>
          <a:stretch>
            <a:fillRect/>
          </a:stretch>
        </p:blipFill>
        <p:spPr>
          <a:xfrm>
            <a:off x="989341" y="2286988"/>
            <a:ext cx="329761" cy="443909"/>
          </a:xfrm>
          <a:prstGeom prst="rect">
            <a:avLst/>
          </a:prstGeom>
        </p:spPr>
      </p:pic>
      <p:pic>
        <p:nvPicPr>
          <p:cNvPr id="37" name="Picture 36"/>
          <p:cNvPicPr>
            <a:picLocks noChangeAspect="1"/>
          </p:cNvPicPr>
          <p:nvPr/>
        </p:nvPicPr>
        <p:blipFill>
          <a:blip r:embed="rId4"/>
          <a:stretch>
            <a:fillRect/>
          </a:stretch>
        </p:blipFill>
        <p:spPr>
          <a:xfrm>
            <a:off x="927481" y="3641661"/>
            <a:ext cx="425532" cy="376052"/>
          </a:xfrm>
          <a:prstGeom prst="rect">
            <a:avLst/>
          </a:prstGeom>
        </p:spPr>
      </p:pic>
      <p:pic>
        <p:nvPicPr>
          <p:cNvPr id="38" name="Picture 37"/>
          <p:cNvPicPr>
            <a:picLocks noChangeAspect="1"/>
          </p:cNvPicPr>
          <p:nvPr/>
        </p:nvPicPr>
        <p:blipFill>
          <a:blip r:embed="rId5"/>
          <a:stretch>
            <a:fillRect/>
          </a:stretch>
        </p:blipFill>
        <p:spPr>
          <a:xfrm>
            <a:off x="934952" y="4969435"/>
            <a:ext cx="432615" cy="432615"/>
          </a:xfrm>
          <a:prstGeom prst="rect">
            <a:avLst/>
          </a:prstGeom>
        </p:spPr>
      </p:pic>
      <p:grpSp>
        <p:nvGrpSpPr>
          <p:cNvPr id="40" name="Group 39"/>
          <p:cNvGrpSpPr/>
          <p:nvPr/>
        </p:nvGrpSpPr>
        <p:grpSpPr>
          <a:xfrm>
            <a:off x="7407343" y="730894"/>
            <a:ext cx="1235427" cy="143483"/>
            <a:chOff x="3462929" y="4029126"/>
            <a:chExt cx="1696889" cy="197077"/>
          </a:xfrm>
        </p:grpSpPr>
        <p:cxnSp>
          <p:nvCxnSpPr>
            <p:cNvPr id="41" name="Straight Connector 40"/>
            <p:cNvCxnSpPr>
              <a:endCxn id="4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2" name="Oval 4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5" name="Oval 44"/>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6" name="Oval 45"/>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814041503"/>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DE814A3B-586F-6741-A578-6A3C03C31D10}" type="slidenum">
              <a:rPr lang="en-US" smtClean="0"/>
              <a:pPr/>
              <a:t>48</a:t>
            </a:fld>
            <a:endParaRPr lang="en-US" dirty="0"/>
          </a:p>
        </p:txBody>
      </p:sp>
      <p:sp>
        <p:nvSpPr>
          <p:cNvPr id="13" name="Title 12"/>
          <p:cNvSpPr>
            <a:spLocks noGrp="1"/>
          </p:cNvSpPr>
          <p:nvPr>
            <p:ph type="title"/>
          </p:nvPr>
        </p:nvSpPr>
        <p:spPr/>
        <p:txBody>
          <a:bodyPr>
            <a:normAutofit/>
          </a:bodyPr>
          <a:lstStyle/>
          <a:p>
            <a:r>
              <a:rPr lang="en-US"/>
              <a:t>Security and Privacy</a:t>
            </a:r>
          </a:p>
        </p:txBody>
      </p:sp>
      <p:grpSp>
        <p:nvGrpSpPr>
          <p:cNvPr id="26" name="Group 25"/>
          <p:cNvGrpSpPr/>
          <p:nvPr/>
        </p:nvGrpSpPr>
        <p:grpSpPr>
          <a:xfrm>
            <a:off x="7407343" y="730894"/>
            <a:ext cx="1235427" cy="143483"/>
            <a:chOff x="3462929" y="4029126"/>
            <a:chExt cx="1696889" cy="197077"/>
          </a:xfrm>
        </p:grpSpPr>
        <p:cxnSp>
          <p:nvCxnSpPr>
            <p:cNvPr id="27" name="Straight Connector 26"/>
            <p:cNvCxnSpPr>
              <a:endCxn id="32"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8" name="Oval 27"/>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TextBox 1"/>
          <p:cNvSpPr txBox="1"/>
          <p:nvPr/>
        </p:nvSpPr>
        <p:spPr>
          <a:xfrm>
            <a:off x="9952182" y="3151909"/>
            <a:ext cx="184666" cy="369332"/>
          </a:xfrm>
          <a:prstGeom prst="rect">
            <a:avLst/>
          </a:prstGeom>
          <a:noFill/>
        </p:spPr>
        <p:txBody>
          <a:bodyPr wrap="none" rtlCol="0">
            <a:spAutoFit/>
          </a:bodyPr>
          <a:lstStyle/>
          <a:p>
            <a:endParaRPr lang="en-US" dirty="0" err="1" smtClean="0">
              <a:solidFill>
                <a:srgbClr val="686868"/>
              </a:solidFill>
            </a:endParaRPr>
          </a:p>
        </p:txBody>
      </p:sp>
      <p:sp>
        <p:nvSpPr>
          <p:cNvPr id="24" name="Content Placeholder 12"/>
          <p:cNvSpPr>
            <a:spLocks noGrp="1"/>
          </p:cNvSpPr>
          <p:nvPr>
            <p:ph idx="1"/>
          </p:nvPr>
        </p:nvSpPr>
        <p:spPr>
          <a:xfrm>
            <a:off x="255754" y="1056165"/>
            <a:ext cx="8387016" cy="3778499"/>
          </a:xfrm>
        </p:spPr>
        <p:txBody>
          <a:bodyPr>
            <a:noAutofit/>
          </a:bodyPr>
          <a:lstStyle/>
          <a:p>
            <a:pPr>
              <a:lnSpc>
                <a:spcPct val="90000"/>
              </a:lnSpc>
              <a:spcBef>
                <a:spcPts val="0"/>
              </a:spcBef>
              <a:spcAft>
                <a:spcPts val="600"/>
              </a:spcAft>
              <a:defRPr/>
            </a:pPr>
            <a:r>
              <a:rPr lang="en-US" sz="1600" b="1" dirty="0">
                <a:solidFill>
                  <a:schemeClr val="tx2"/>
                </a:solidFill>
              </a:rPr>
              <a:t>Security and privacy should always be key considerations when implementing an exchange</a:t>
            </a:r>
            <a:r>
              <a:rPr lang="en-US" sz="1600" b="1" dirty="0" smtClean="0">
                <a:solidFill>
                  <a:schemeClr val="tx2"/>
                </a:solidFill>
              </a:rPr>
              <a:t>.</a:t>
            </a:r>
          </a:p>
          <a:p>
            <a:pPr>
              <a:lnSpc>
                <a:spcPct val="90000"/>
              </a:lnSpc>
              <a:spcBef>
                <a:spcPts val="0"/>
              </a:spcBef>
              <a:spcAft>
                <a:spcPts val="600"/>
              </a:spcAft>
              <a:defRPr/>
            </a:pPr>
            <a:endParaRPr lang="en-US" sz="1600" dirty="0">
              <a:solidFill>
                <a:srgbClr val="646769"/>
              </a:solidFill>
            </a:endParaRPr>
          </a:p>
          <a:p>
            <a:pPr marL="342900" indent="-342900">
              <a:spcBef>
                <a:spcPts val="0"/>
              </a:spcBef>
              <a:spcAft>
                <a:spcPts val="600"/>
              </a:spcAft>
              <a:buClrTx/>
              <a:buFont typeface="+mj-lt"/>
              <a:buAutoNum type="arabicPeriod"/>
              <a:defRPr/>
            </a:pPr>
            <a:r>
              <a:rPr lang="en-US" sz="1600" dirty="0">
                <a:solidFill>
                  <a:srgbClr val="646769"/>
                </a:solidFill>
              </a:rPr>
              <a:t>NIEM </a:t>
            </a:r>
            <a:r>
              <a:rPr lang="en-US" sz="1600" dirty="0" smtClean="0">
                <a:solidFill>
                  <a:srgbClr val="646769"/>
                </a:solidFill>
              </a:rPr>
              <a:t>you to tag data with security and privacy, however, other technologies are required upon exchange implementation to enforce security and privacy rules.</a:t>
            </a:r>
            <a:endParaRPr lang="en-US" sz="1600" dirty="0">
              <a:solidFill>
                <a:srgbClr val="646769"/>
              </a:solidFill>
            </a:endParaRPr>
          </a:p>
          <a:p>
            <a:pPr marL="342900" indent="-342900">
              <a:spcBef>
                <a:spcPts val="0"/>
              </a:spcBef>
              <a:spcAft>
                <a:spcPts val="600"/>
              </a:spcAft>
              <a:buClrTx/>
              <a:buFont typeface="+mj-lt"/>
              <a:buAutoNum type="arabicPeriod"/>
              <a:defRPr/>
            </a:pPr>
            <a:r>
              <a:rPr lang="en-US" sz="1600" dirty="0" smtClean="0">
                <a:solidFill>
                  <a:srgbClr val="646769"/>
                </a:solidFill>
              </a:rPr>
              <a:t>NIEM allows the use of metadata to describe specific requirements in regard to information security and the handling of sensitive privacy-protected information.</a:t>
            </a:r>
          </a:p>
          <a:p>
            <a:pPr marL="742950" lvl="1" indent="-285750">
              <a:spcBef>
                <a:spcPts val="0"/>
              </a:spcBef>
              <a:spcAft>
                <a:spcPts val="600"/>
              </a:spcAft>
              <a:buClrTx/>
              <a:buFont typeface="Arial"/>
              <a:buChar char="•"/>
              <a:defRPr/>
            </a:pPr>
            <a:r>
              <a:rPr lang="en-US" sz="1600" dirty="0" smtClean="0">
                <a:solidFill>
                  <a:srgbClr val="646769"/>
                </a:solidFill>
              </a:rPr>
              <a:t>Including this metadata allows systems that implement NIEM to automatically enforce rules that govern the use, protection, dissemination, and access controls for data being shared.</a:t>
            </a:r>
          </a:p>
          <a:p>
            <a:pPr marL="742950" lvl="1" indent="-285750">
              <a:spcBef>
                <a:spcPts val="0"/>
              </a:spcBef>
              <a:spcAft>
                <a:spcPts val="600"/>
              </a:spcAft>
              <a:buClrTx/>
              <a:buFont typeface="Arial"/>
              <a:buChar char="•"/>
              <a:defRPr/>
            </a:pPr>
            <a:r>
              <a:rPr lang="en-US" sz="1600" dirty="0" smtClean="0">
                <a:solidFill>
                  <a:srgbClr val="646769"/>
                </a:solidFill>
              </a:rPr>
              <a:t>This has been put to use in the Intelligence community, which established the Intelligence Community Information Security Marking (IC-ISM) as a standard for classified information. </a:t>
            </a:r>
          </a:p>
          <a:p>
            <a:pPr marL="742950" lvl="1" indent="-285750">
              <a:spcBef>
                <a:spcPts val="0"/>
              </a:spcBef>
              <a:spcAft>
                <a:spcPts val="600"/>
              </a:spcAft>
              <a:buClrTx/>
              <a:buFont typeface="Arial"/>
              <a:buChar char="•"/>
              <a:defRPr/>
            </a:pPr>
            <a:r>
              <a:rPr lang="en-US" sz="1600" dirty="0" smtClean="0">
                <a:solidFill>
                  <a:srgbClr val="646769"/>
                </a:solidFill>
              </a:rPr>
              <a:t>NIEM 3.0 provides support for existing versions of IC-ISM metadata attributes.</a:t>
            </a:r>
            <a:endParaRPr lang="en-US" sz="1600" dirty="0">
              <a:solidFill>
                <a:srgbClr val="646769"/>
              </a:solidFill>
            </a:endParaRPr>
          </a:p>
        </p:txBody>
      </p:sp>
      <p:sp>
        <p:nvSpPr>
          <p:cNvPr id="33" name="Rounded Rectangle 32"/>
          <p:cNvSpPr/>
          <p:nvPr/>
        </p:nvSpPr>
        <p:spPr bwMode="auto">
          <a:xfrm>
            <a:off x="1076165" y="5119775"/>
            <a:ext cx="6359107" cy="83141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1960"/>
              </a:lnSpc>
              <a:defRPr/>
            </a:pPr>
            <a:r>
              <a:rPr lang="en-US" sz="1600" b="1" dirty="0">
                <a:solidFill>
                  <a:srgbClr val="304776"/>
                </a:solidFill>
                <a:cs typeface="Arial"/>
              </a:rPr>
              <a:t>NIEM does not dictate how agencies handle privacy issues.  Consult with your organization’s privacy standards.</a:t>
            </a:r>
          </a:p>
        </p:txBody>
      </p:sp>
    </p:spTree>
    <p:extLst>
      <p:ext uri="{BB962C8B-B14F-4D97-AF65-F5344CB8AC3E}">
        <p14:creationId xmlns:p14="http://schemas.microsoft.com/office/powerpoint/2010/main" val="1133902064"/>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6E6030FC-FB78-5E4D-92EA-5D9433591EA9}" type="slidenum">
              <a:rPr lang="en-US" smtClean="0"/>
              <a:pPr/>
              <a:t>49</a:t>
            </a:fld>
            <a:endParaRPr lang="en-US" dirty="0"/>
          </a:p>
        </p:txBody>
      </p:sp>
      <p:sp>
        <p:nvSpPr>
          <p:cNvPr id="6" name="Title 2"/>
          <p:cNvSpPr>
            <a:spLocks noGrp="1"/>
          </p:cNvSpPr>
          <p:nvPr>
            <p:ph type="title"/>
          </p:nvPr>
        </p:nvSpPr>
        <p:spPr>
          <a:xfrm>
            <a:off x="1924987" y="117733"/>
            <a:ext cx="6646041" cy="472966"/>
          </a:xfrm>
          <a:ln/>
        </p:spPr>
        <p:txBody>
          <a:bodyPr>
            <a:normAutofit/>
          </a:bodyPr>
          <a:lstStyle/>
          <a:p>
            <a:pPr eaLnBrk="1" hangingPunct="1"/>
            <a:r>
              <a:rPr lang="en-US" sz="2400" dirty="0" smtClean="0"/>
              <a:t>Module 4: Knowledge Check 1</a:t>
            </a:r>
          </a:p>
        </p:txBody>
      </p:sp>
      <p:sp>
        <p:nvSpPr>
          <p:cNvPr id="7" name="Oval 6"/>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8" name="Picture 7"/>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6" name="Text Box 2"/>
          <p:cNvSpPr txBox="1">
            <a:spLocks noChangeArrowheads="1"/>
          </p:cNvSpPr>
          <p:nvPr/>
        </p:nvSpPr>
        <p:spPr bwMode="auto">
          <a:xfrm>
            <a:off x="255588" y="1390236"/>
            <a:ext cx="8534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i="0" u="none" strike="noStrike" kern="0" cap="none" spc="0" normalizeH="0" baseline="0" noProof="0" dirty="0" smtClean="0">
                <a:ln>
                  <a:noFill/>
                </a:ln>
                <a:solidFill>
                  <a:srgbClr val="1F497D"/>
                </a:solidFill>
                <a:effectLst/>
                <a:uLnTx/>
                <a:uFillTx/>
                <a:latin typeface="Arial" pitchFamily="34" charset="0"/>
              </a:rPr>
              <a:t>What are the three stages in a Publishing Lifecycle?</a:t>
            </a:r>
          </a:p>
        </p:txBody>
      </p:sp>
      <p:sp>
        <p:nvSpPr>
          <p:cNvPr id="17" name="Text Box 3"/>
          <p:cNvSpPr txBox="1">
            <a:spLocks noChangeArrowheads="1"/>
          </p:cNvSpPr>
          <p:nvPr/>
        </p:nvSpPr>
        <p:spPr bwMode="auto">
          <a:xfrm>
            <a:off x="1567873" y="2546020"/>
            <a:ext cx="5562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177800" marR="0" lvl="0" indent="-177800" defTabSz="914400" eaLnBrk="0" fontAlgn="auto" latinLnBrk="0" hangingPunct="0">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solidFill>
                  <a:srgbClr val="646769"/>
                </a:solidFill>
                <a:effectLst/>
                <a:uLnTx/>
                <a:uFillTx/>
                <a:latin typeface="Arial" pitchFamily="34" charset="0"/>
              </a:rPr>
              <a:t>A. Staged</a:t>
            </a:r>
          </a:p>
        </p:txBody>
      </p:sp>
      <p:sp>
        <p:nvSpPr>
          <p:cNvPr id="18" name="Text Box 4"/>
          <p:cNvSpPr txBox="1">
            <a:spLocks noChangeArrowheads="1"/>
          </p:cNvSpPr>
          <p:nvPr/>
        </p:nvSpPr>
        <p:spPr bwMode="auto">
          <a:xfrm>
            <a:off x="1567873" y="3091108"/>
            <a:ext cx="5638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177800" marR="0" lvl="0" indent="-177800" defTabSz="914400" eaLnBrk="0" fontAlgn="auto" latinLnBrk="0" hangingPunct="0">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solidFill>
                  <a:srgbClr val="646769"/>
                </a:solidFill>
                <a:effectLst/>
                <a:uLnTx/>
                <a:uFillTx/>
                <a:latin typeface="Arial" pitchFamily="34" charset="0"/>
              </a:rPr>
              <a:t>B. Published</a:t>
            </a:r>
          </a:p>
        </p:txBody>
      </p:sp>
      <p:sp>
        <p:nvSpPr>
          <p:cNvPr id="19" name="Text Box 5"/>
          <p:cNvSpPr txBox="1">
            <a:spLocks noChangeArrowheads="1"/>
          </p:cNvSpPr>
          <p:nvPr/>
        </p:nvSpPr>
        <p:spPr bwMode="auto">
          <a:xfrm>
            <a:off x="1567873" y="3665783"/>
            <a:ext cx="563880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177800" marR="0" lvl="0" indent="-177800" defTabSz="914400" eaLnBrk="1" fontAlgn="auto" latinLnBrk="0" hangingPunct="1">
              <a:lnSpc>
                <a:spcPct val="106000"/>
              </a:lnSpc>
              <a:spcBef>
                <a:spcPts val="0"/>
              </a:spcBef>
              <a:spcAft>
                <a:spcPts val="0"/>
              </a:spcAft>
              <a:buClrTx/>
              <a:buSzTx/>
              <a:buFont typeface="Wingdings 2" pitchFamily="18" charset="2"/>
              <a:buNone/>
              <a:tabLst/>
              <a:defRPr/>
            </a:pPr>
            <a:r>
              <a:rPr kumimoji="0" lang="en-US" sz="2000" b="0" i="0" u="none" strike="noStrike" kern="0" cap="none" spc="0" normalizeH="0" baseline="0" noProof="0" smtClean="0">
                <a:ln>
                  <a:noFill/>
                </a:ln>
                <a:solidFill>
                  <a:srgbClr val="646769"/>
                </a:solidFill>
                <a:effectLst/>
                <a:uLnTx/>
                <a:uFillTx/>
                <a:latin typeface="Arial" pitchFamily="34" charset="0"/>
              </a:rPr>
              <a:t>C. Deactivated</a:t>
            </a:r>
          </a:p>
        </p:txBody>
      </p:sp>
      <p:sp>
        <p:nvSpPr>
          <p:cNvPr id="20" name="Text Box 6"/>
          <p:cNvSpPr txBox="1">
            <a:spLocks noChangeArrowheads="1"/>
          </p:cNvSpPr>
          <p:nvPr/>
        </p:nvSpPr>
        <p:spPr bwMode="auto">
          <a:xfrm>
            <a:off x="1567873" y="4198176"/>
            <a:ext cx="5562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marL="177800" indent="-177800"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177800" marR="0" lvl="0" indent="-177800" defTabSz="914400" eaLnBrk="0" fontAlgn="auto" latinLnBrk="0" hangingPunct="0">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solidFill>
                  <a:srgbClr val="646769"/>
                </a:solidFill>
                <a:effectLst/>
                <a:uLnTx/>
                <a:uFillTx/>
                <a:latin typeface="Arial" pitchFamily="34" charset="0"/>
              </a:rPr>
              <a:t>D. </a:t>
            </a:r>
            <a:r>
              <a:rPr kumimoji="0" lang="en-US" sz="2000" b="0" i="0" u="none" strike="noStrike" kern="0" cap="none" spc="0" normalizeH="0" baseline="0" noProof="0" smtClean="0">
                <a:ln>
                  <a:noFill/>
                </a:ln>
                <a:solidFill>
                  <a:srgbClr val="646769"/>
                </a:solidFill>
                <a:effectLst/>
                <a:uLnTx/>
                <a:uFillTx/>
                <a:latin typeface="Arial" pitchFamily="34" charset="0"/>
                <a:ea typeface="Calibri" pitchFamily="34" charset="0"/>
                <a:cs typeface="Times New Roman" pitchFamily="18" charset="0"/>
              </a:rPr>
              <a:t>Submitted</a:t>
            </a:r>
            <a:endParaRPr kumimoji="0" lang="en-US" sz="2000" b="0" i="0" u="none" strike="noStrike" kern="0" cap="none" spc="0" normalizeH="0" baseline="0" noProof="0" smtClean="0">
              <a:ln>
                <a:noFill/>
              </a:ln>
              <a:solidFill>
                <a:srgbClr val="646769"/>
              </a:solidFill>
              <a:effectLst/>
              <a:uLnTx/>
              <a:uFillTx/>
              <a:latin typeface="Arial" pitchFamily="34" charset="0"/>
            </a:endParaRPr>
          </a:p>
        </p:txBody>
      </p:sp>
      <p:sp>
        <p:nvSpPr>
          <p:cNvPr id="38" name="Rectangle 17"/>
          <p:cNvSpPr>
            <a:spLocks noChangeArrowheads="1"/>
          </p:cNvSpPr>
          <p:nvPr/>
        </p:nvSpPr>
        <p:spPr bwMode="auto">
          <a:xfrm>
            <a:off x="1112867" y="2656030"/>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41" name="Rectangle 13"/>
          <p:cNvSpPr>
            <a:spLocks noChangeArrowheads="1"/>
          </p:cNvSpPr>
          <p:nvPr/>
        </p:nvSpPr>
        <p:spPr bwMode="auto">
          <a:xfrm>
            <a:off x="1112867" y="427681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44" name="Rectangle 17"/>
          <p:cNvSpPr>
            <a:spLocks noChangeArrowheads="1"/>
          </p:cNvSpPr>
          <p:nvPr/>
        </p:nvSpPr>
        <p:spPr bwMode="auto">
          <a:xfrm>
            <a:off x="1112867" y="376439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47" name="Rectangle 17"/>
          <p:cNvSpPr>
            <a:spLocks noChangeArrowheads="1"/>
          </p:cNvSpPr>
          <p:nvPr/>
        </p:nvSpPr>
        <p:spPr bwMode="auto">
          <a:xfrm>
            <a:off x="1112867" y="3200074"/>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Tree>
    <p:extLst>
      <p:ext uri="{BB962C8B-B14F-4D97-AF65-F5344CB8AC3E}">
        <p14:creationId xmlns:p14="http://schemas.microsoft.com/office/powerpoint/2010/main" val="386900700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2"/>
          <p:cNvSpPr>
            <a:spLocks noGrp="1"/>
          </p:cNvSpPr>
          <p:nvPr>
            <p:ph type="title"/>
          </p:nvPr>
        </p:nvSpPr>
        <p:spPr>
          <a:ln/>
        </p:spPr>
        <p:txBody>
          <a:bodyPr/>
          <a:lstStyle/>
          <a:p>
            <a:pPr eaLnBrk="1" hangingPunct="1"/>
            <a:r>
              <a:rPr lang="en-US" dirty="0" smtClean="0">
                <a:latin typeface="Arial" charset="0"/>
              </a:rPr>
              <a:t>Module 1: </a:t>
            </a:r>
            <a:r>
              <a:rPr lang="en-US" b="0" dirty="0" smtClean="0">
                <a:latin typeface="Arial" charset="0"/>
              </a:rPr>
              <a:t>Concept Refresh</a:t>
            </a:r>
            <a:endParaRPr lang="en-US" b="0" dirty="0">
              <a:latin typeface="Arial" charset="0"/>
            </a:endParaRPr>
          </a:p>
        </p:txBody>
      </p:sp>
      <p:sp>
        <p:nvSpPr>
          <p:cNvPr id="9" name="SHP_271"/>
          <p:cNvSpPr txBox="1">
            <a:spLocks noChangeArrowheads="1"/>
          </p:cNvSpPr>
          <p:nvPr/>
        </p:nvSpPr>
        <p:spPr bwMode="auto">
          <a:xfrm>
            <a:off x="401638" y="1053575"/>
            <a:ext cx="8568941" cy="1059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20000"/>
              </a:spcBef>
            </a:pPr>
            <a:r>
              <a:rPr lang="en-US" sz="2000" b="1" dirty="0" smtClean="0">
                <a:solidFill>
                  <a:srgbClr val="646769"/>
                </a:solidFill>
                <a:cs typeface="+mn-cs"/>
              </a:rPr>
              <a:t>Welcome to Module 1: Concept Refresh</a:t>
            </a:r>
          </a:p>
          <a:p>
            <a:pPr eaLnBrk="1" hangingPunct="1">
              <a:spcBef>
                <a:spcPct val="20000"/>
              </a:spcBef>
            </a:pPr>
            <a:endParaRPr lang="en-US" sz="2000" b="1" dirty="0" smtClean="0">
              <a:solidFill>
                <a:srgbClr val="646769"/>
              </a:solidFill>
              <a:cs typeface="+mn-cs"/>
            </a:endParaRPr>
          </a:p>
          <a:p>
            <a:pPr eaLnBrk="1" hangingPunct="1">
              <a:spcBef>
                <a:spcPct val="20000"/>
              </a:spcBef>
            </a:pPr>
            <a:r>
              <a:rPr lang="en-US" sz="2000" b="1" dirty="0" smtClean="0">
                <a:solidFill>
                  <a:srgbClr val="646769"/>
                </a:solidFill>
                <a:cs typeface="+mn-cs"/>
              </a:rPr>
              <a:t>This module </a:t>
            </a:r>
            <a:r>
              <a:rPr lang="en-US" sz="2000" b="1" dirty="0">
                <a:solidFill>
                  <a:srgbClr val="646769"/>
                </a:solidFill>
                <a:cs typeface="+mn-cs"/>
              </a:rPr>
              <a:t>will provide a refresher of basic NIEM concepts </a:t>
            </a:r>
            <a:br>
              <a:rPr lang="en-US" sz="2000" b="1" dirty="0">
                <a:solidFill>
                  <a:srgbClr val="646769"/>
                </a:solidFill>
                <a:cs typeface="+mn-cs"/>
              </a:rPr>
            </a:br>
            <a:r>
              <a:rPr lang="en-US" sz="2000" b="1" dirty="0">
                <a:solidFill>
                  <a:srgbClr val="646769"/>
                </a:solidFill>
                <a:cs typeface="+mn-cs"/>
              </a:rPr>
              <a:t>covered in previous courses. </a:t>
            </a:r>
          </a:p>
        </p:txBody>
      </p:sp>
      <p:sp>
        <p:nvSpPr>
          <p:cNvPr id="10" name="Content Placeholder 2"/>
          <p:cNvSpPr txBox="1">
            <a:spLocks/>
          </p:cNvSpPr>
          <p:nvPr/>
        </p:nvSpPr>
        <p:spPr>
          <a:xfrm>
            <a:off x="280039" y="2993885"/>
            <a:ext cx="8362731" cy="296548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Aft>
                <a:spcPts val="1200"/>
              </a:spcAft>
              <a:buNone/>
            </a:pPr>
            <a:r>
              <a:rPr lang="en-US" sz="2600" b="1" dirty="0" smtClean="0">
                <a:solidFill>
                  <a:srgbClr val="1F497D"/>
                </a:solidFill>
              </a:rPr>
              <a:t>At the end of this module, you will be able to:</a:t>
            </a:r>
          </a:p>
          <a:p>
            <a:pPr marL="0" lvl="1" indent="0">
              <a:lnSpc>
                <a:spcPct val="106000"/>
              </a:lnSpc>
              <a:spcAft>
                <a:spcPts val="3000"/>
              </a:spcAft>
              <a:buClr>
                <a:schemeClr val="tx1"/>
              </a:buClr>
              <a:buNone/>
              <a:defRPr/>
            </a:pPr>
            <a:r>
              <a:rPr lang="en-US" dirty="0">
                <a:solidFill>
                  <a:srgbClr val="646769"/>
                </a:solidFill>
              </a:rPr>
              <a:t>Describe each phase of the IEPD lifecycle and </a:t>
            </a:r>
            <a:r>
              <a:rPr lang="en-US" dirty="0" smtClean="0">
                <a:solidFill>
                  <a:srgbClr val="646769"/>
                </a:solidFill>
              </a:rPr>
              <a:t>associated artifacts</a:t>
            </a:r>
            <a:endParaRPr lang="en-US" dirty="0">
              <a:solidFill>
                <a:srgbClr val="646769"/>
              </a:solidFill>
            </a:endParaRPr>
          </a:p>
        </p:txBody>
      </p:sp>
      <p:cxnSp>
        <p:nvCxnSpPr>
          <p:cNvPr id="12" name="Straight Connector 11"/>
          <p:cNvCxnSpPr/>
          <p:nvPr/>
        </p:nvCxnSpPr>
        <p:spPr>
          <a:xfrm>
            <a:off x="379694" y="276159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5</a:t>
            </a:fld>
            <a:endParaRPr lang="en-US" dirty="0"/>
          </a:p>
        </p:txBody>
      </p:sp>
      <p:grpSp>
        <p:nvGrpSpPr>
          <p:cNvPr id="8" name="Group 7"/>
          <p:cNvGrpSpPr/>
          <p:nvPr/>
        </p:nvGrpSpPr>
        <p:grpSpPr>
          <a:xfrm>
            <a:off x="7407343" y="730894"/>
            <a:ext cx="1235427" cy="143483"/>
            <a:chOff x="3462929" y="4029126"/>
            <a:chExt cx="1696889" cy="197077"/>
          </a:xfrm>
        </p:grpSpPr>
        <p:cxnSp>
          <p:nvCxnSpPr>
            <p:cNvPr id="11" name="Straight Connector 10"/>
            <p:cNvCxnSpPr>
              <a:endCxn id="18"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86908600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50</a:t>
            </a:fld>
            <a:endParaRPr lang="en-US" dirty="0"/>
          </a:p>
        </p:txBody>
      </p:sp>
      <p:sp>
        <p:nvSpPr>
          <p:cNvPr id="4" name="Title 3"/>
          <p:cNvSpPr>
            <a:spLocks noGrp="1"/>
          </p:cNvSpPr>
          <p:nvPr>
            <p:ph type="title"/>
          </p:nvPr>
        </p:nvSpPr>
        <p:spPr/>
        <p:txBody>
          <a:bodyPr/>
          <a:lstStyle/>
          <a:p>
            <a:r>
              <a:rPr lang="en-US" dirty="0" smtClean="0"/>
              <a:t>Module 4: Summary</a:t>
            </a:r>
            <a:endParaRPr lang="en-US" dirty="0"/>
          </a:p>
        </p:txBody>
      </p:sp>
      <p:sp>
        <p:nvSpPr>
          <p:cNvPr id="5" name="Content Placeholder 2"/>
          <p:cNvSpPr>
            <a:spLocks noGrp="1"/>
          </p:cNvSpPr>
          <p:nvPr>
            <p:ph idx="1"/>
          </p:nvPr>
        </p:nvSpPr>
        <p:spPr>
          <a:xfrm>
            <a:off x="514349" y="1262542"/>
            <a:ext cx="8014795" cy="4022341"/>
          </a:xfrm>
        </p:spPr>
        <p:txBody>
          <a:bodyPr>
            <a:normAutofit/>
          </a:bodyPr>
          <a:lstStyle/>
          <a:p>
            <a:pPr indent="0" eaLnBrk="1" hangingPunct="1">
              <a:buFont typeface="Arial" charset="0"/>
              <a:buNone/>
            </a:pPr>
            <a:r>
              <a:rPr lang="en-US" sz="2400" b="1" dirty="0" smtClean="0">
                <a:solidFill>
                  <a:schemeClr val="tx2"/>
                </a:solidFill>
                <a:latin typeface="Arial" charset="0"/>
              </a:rPr>
              <a:t>You have completed Module 4: Publish and Implement an IEPD</a:t>
            </a:r>
          </a:p>
          <a:p>
            <a:pPr indent="0" eaLnBrk="1" hangingPunct="1">
              <a:buFont typeface="Arial" charset="0"/>
              <a:buNone/>
            </a:pPr>
            <a:endParaRPr lang="en-US" b="1" dirty="0">
              <a:solidFill>
                <a:schemeClr val="tx2"/>
              </a:solidFill>
              <a:latin typeface="Arial" charset="0"/>
            </a:endParaRPr>
          </a:p>
          <a:p>
            <a:pPr indent="0">
              <a:buFont typeface="Arial"/>
              <a:buNone/>
              <a:defRPr/>
            </a:pPr>
            <a:r>
              <a:rPr lang="en-US" b="1" dirty="0" smtClean="0">
                <a:solidFill>
                  <a:schemeClr val="tx2"/>
                </a:solidFill>
              </a:rPr>
              <a:t>You should now be able to:</a:t>
            </a:r>
            <a:endParaRPr lang="en-US" b="1" dirty="0">
              <a:solidFill>
                <a:schemeClr val="accent5">
                  <a:lumMod val="50000"/>
                </a:schemeClr>
              </a:solidFill>
            </a:endParaRPr>
          </a:p>
          <a:p>
            <a:pPr marL="0" lvl="1">
              <a:spcBef>
                <a:spcPts val="1800"/>
              </a:spcBef>
            </a:pPr>
            <a:r>
              <a:rPr lang="en-US" dirty="0">
                <a:solidFill>
                  <a:srgbClr val="646769"/>
                </a:solidFill>
              </a:rPr>
              <a:t>Explain the benefits of </a:t>
            </a:r>
            <a:r>
              <a:rPr lang="en-US" dirty="0" smtClean="0">
                <a:solidFill>
                  <a:srgbClr val="646769"/>
                </a:solidFill>
              </a:rPr>
              <a:t>publishing an IEPD</a:t>
            </a:r>
            <a:endParaRPr lang="en-US" dirty="0">
              <a:solidFill>
                <a:srgbClr val="646769"/>
              </a:solidFill>
            </a:endParaRPr>
          </a:p>
          <a:p>
            <a:pPr marL="0" lvl="1">
              <a:spcBef>
                <a:spcPts val="1800"/>
              </a:spcBef>
            </a:pPr>
            <a:r>
              <a:rPr lang="en-US" dirty="0" smtClean="0">
                <a:solidFill>
                  <a:srgbClr val="646769"/>
                </a:solidFill>
              </a:rPr>
              <a:t>Identify and explain characteristics of various IEPD repositories</a:t>
            </a:r>
          </a:p>
          <a:p>
            <a:pPr marL="0" lvl="1">
              <a:spcBef>
                <a:spcPts val="1800"/>
              </a:spcBef>
            </a:pPr>
            <a:r>
              <a:rPr lang="en-US" dirty="0" smtClean="0">
                <a:solidFill>
                  <a:srgbClr val="646769"/>
                </a:solidFill>
              </a:rPr>
              <a:t>List the steps in the IEPD publishing lifecycle</a:t>
            </a:r>
          </a:p>
          <a:p>
            <a:pPr marL="0" lvl="1">
              <a:spcBef>
                <a:spcPts val="1800"/>
              </a:spcBef>
            </a:pPr>
            <a:r>
              <a:rPr lang="en-US" dirty="0" smtClean="0">
                <a:solidFill>
                  <a:srgbClr val="646769"/>
                </a:solidFill>
              </a:rPr>
              <a:t>Identify common ways to implement an exchange</a:t>
            </a:r>
            <a:endParaRPr lang="en-US" dirty="0">
              <a:solidFill>
                <a:srgbClr val="646769"/>
              </a:solidFill>
            </a:endParaRPr>
          </a:p>
          <a:p>
            <a:pPr eaLnBrk="1" hangingPunct="1"/>
            <a:endParaRPr lang="en-US" dirty="0">
              <a:solidFill>
                <a:schemeClr val="accent5">
                  <a:lumMod val="50000"/>
                </a:schemeClr>
              </a:solidFill>
              <a:latin typeface="Arial" charset="0"/>
            </a:endParaRPr>
          </a:p>
        </p:txBody>
      </p:sp>
      <p:cxnSp>
        <p:nvCxnSpPr>
          <p:cNvPr id="6" name="Straight Connector 5"/>
          <p:cNvCxnSpPr/>
          <p:nvPr/>
        </p:nvCxnSpPr>
        <p:spPr>
          <a:xfrm>
            <a:off x="615208" y="3432202"/>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615208" y="3986384"/>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615208" y="4517474"/>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40464289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51</a:t>
            </a:fld>
            <a:endParaRPr lang="en-US" dirty="0"/>
          </a:p>
        </p:txBody>
      </p:sp>
      <p:sp>
        <p:nvSpPr>
          <p:cNvPr id="5" name="SHP_216"/>
          <p:cNvSpPr>
            <a:spLocks noGrp="1" noChangeArrowheads="1"/>
          </p:cNvSpPr>
          <p:nvPr>
            <p:ph type="title"/>
          </p:nvPr>
        </p:nvSpPr>
        <p:spPr>
          <a:xfrm>
            <a:off x="255588" y="131763"/>
            <a:ext cx="6646862" cy="473075"/>
          </a:xfrm>
        </p:spPr>
        <p:txBody>
          <a:bodyPr>
            <a:normAutofit/>
          </a:bodyPr>
          <a:lstStyle/>
          <a:p>
            <a:pPr eaLnBrk="1" hangingPunct="1">
              <a:defRPr/>
            </a:pPr>
            <a:r>
              <a:rPr lang="en-US" dirty="0">
                <a:latin typeface="Arial" charset="0"/>
              </a:rPr>
              <a:t>Additional NIEM Resources</a:t>
            </a:r>
          </a:p>
        </p:txBody>
      </p:sp>
      <p:grpSp>
        <p:nvGrpSpPr>
          <p:cNvPr id="6" name="Group 5"/>
          <p:cNvGrpSpPr/>
          <p:nvPr/>
        </p:nvGrpSpPr>
        <p:grpSpPr>
          <a:xfrm>
            <a:off x="458811" y="2733935"/>
            <a:ext cx="8120860" cy="1842654"/>
            <a:chOff x="880081" y="2744095"/>
            <a:chExt cx="7608149" cy="1842654"/>
          </a:xfrm>
        </p:grpSpPr>
        <p:cxnSp>
          <p:nvCxnSpPr>
            <p:cNvPr id="7" name="Straight Connector 6"/>
            <p:cNvCxnSpPr/>
            <p:nvPr/>
          </p:nvCxnSpPr>
          <p:spPr>
            <a:xfrm>
              <a:off x="880081" y="4586749"/>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880081" y="2744095"/>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9" name="Oval 8"/>
          <p:cNvSpPr/>
          <p:nvPr/>
        </p:nvSpPr>
        <p:spPr>
          <a:xfrm>
            <a:off x="1024584" y="1291292"/>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Rectangle 9"/>
          <p:cNvSpPr/>
          <p:nvPr/>
        </p:nvSpPr>
        <p:spPr>
          <a:xfrm>
            <a:off x="458810" y="1985652"/>
            <a:ext cx="1780505" cy="523220"/>
          </a:xfrm>
          <a:prstGeom prst="rect">
            <a:avLst/>
          </a:prstGeom>
        </p:spPr>
        <p:txBody>
          <a:bodyPr wrap="none">
            <a:spAutoFit/>
          </a:bodyPr>
          <a:lstStyle/>
          <a:p>
            <a:pPr lvl="0" algn="ctr"/>
            <a:r>
              <a:rPr lang="en-US" sz="1400" b="1" dirty="0">
                <a:solidFill>
                  <a:srgbClr val="57AAAE"/>
                </a:solidFill>
              </a:rPr>
              <a:t>DOCUMENTATION</a:t>
            </a:r>
            <a:br>
              <a:rPr lang="en-US" sz="1400" b="1" dirty="0">
                <a:solidFill>
                  <a:srgbClr val="57AAAE"/>
                </a:solidFill>
              </a:rPr>
            </a:br>
            <a:r>
              <a:rPr lang="en-US" sz="1400" b="1" dirty="0">
                <a:solidFill>
                  <a:srgbClr val="57AAAE"/>
                </a:solidFill>
              </a:rPr>
              <a:t> AND STANDARDS</a:t>
            </a:r>
          </a:p>
        </p:txBody>
      </p:sp>
      <p:sp>
        <p:nvSpPr>
          <p:cNvPr id="11" name="Oval 10"/>
          <p:cNvSpPr/>
          <p:nvPr/>
        </p:nvSpPr>
        <p:spPr>
          <a:xfrm>
            <a:off x="1024584" y="2914791"/>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Rectangle 11"/>
          <p:cNvSpPr/>
          <p:nvPr/>
        </p:nvSpPr>
        <p:spPr>
          <a:xfrm>
            <a:off x="684813" y="3609151"/>
            <a:ext cx="1328509" cy="738664"/>
          </a:xfrm>
          <a:prstGeom prst="rect">
            <a:avLst/>
          </a:prstGeom>
        </p:spPr>
        <p:txBody>
          <a:bodyPr wrap="none">
            <a:spAutoFit/>
          </a:bodyPr>
          <a:lstStyle/>
          <a:p>
            <a:pPr lvl="0" algn="ctr"/>
            <a:r>
              <a:rPr lang="en-US" sz="1400" b="1" dirty="0">
                <a:solidFill>
                  <a:srgbClr val="57AAAE"/>
                </a:solidFill>
              </a:rPr>
              <a:t>TRAINING &amp; </a:t>
            </a:r>
            <a:br>
              <a:rPr lang="en-US" sz="1400" b="1" dirty="0">
                <a:solidFill>
                  <a:srgbClr val="57AAAE"/>
                </a:solidFill>
              </a:rPr>
            </a:br>
            <a:r>
              <a:rPr lang="en-US" sz="1400" b="1" dirty="0">
                <a:solidFill>
                  <a:srgbClr val="57AAAE"/>
                </a:solidFill>
              </a:rPr>
              <a:t>TECHNICAL </a:t>
            </a:r>
            <a:br>
              <a:rPr lang="en-US" sz="1400" b="1" dirty="0">
                <a:solidFill>
                  <a:srgbClr val="57AAAE"/>
                </a:solidFill>
              </a:rPr>
            </a:br>
            <a:r>
              <a:rPr lang="en-US" sz="1400" b="1" dirty="0">
                <a:solidFill>
                  <a:srgbClr val="57AAAE"/>
                </a:solidFill>
              </a:rPr>
              <a:t>ASSISTANCE</a:t>
            </a:r>
          </a:p>
        </p:txBody>
      </p:sp>
      <p:sp>
        <p:nvSpPr>
          <p:cNvPr id="13" name="Oval 12"/>
          <p:cNvSpPr/>
          <p:nvPr/>
        </p:nvSpPr>
        <p:spPr>
          <a:xfrm>
            <a:off x="1024584" y="4891491"/>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ectangle 13"/>
          <p:cNvSpPr/>
          <p:nvPr/>
        </p:nvSpPr>
        <p:spPr>
          <a:xfrm>
            <a:off x="949160" y="5585851"/>
            <a:ext cx="799806" cy="307777"/>
          </a:xfrm>
          <a:prstGeom prst="rect">
            <a:avLst/>
          </a:prstGeom>
        </p:spPr>
        <p:txBody>
          <a:bodyPr wrap="none">
            <a:spAutoFit/>
          </a:bodyPr>
          <a:lstStyle/>
          <a:p>
            <a:pPr lvl="0" algn="ctr"/>
            <a:r>
              <a:rPr lang="en-US" sz="1400" b="1" dirty="0">
                <a:solidFill>
                  <a:srgbClr val="57AAAE"/>
                </a:solidFill>
              </a:rPr>
              <a:t>TOOLS</a:t>
            </a:r>
          </a:p>
        </p:txBody>
      </p:sp>
      <p:sp>
        <p:nvSpPr>
          <p:cNvPr id="15" name="Content Placeholder 22"/>
          <p:cNvSpPr txBox="1">
            <a:spLocks/>
          </p:cNvSpPr>
          <p:nvPr/>
        </p:nvSpPr>
        <p:spPr>
          <a:xfrm>
            <a:off x="2298337" y="4777843"/>
            <a:ext cx="6372773" cy="346098"/>
          </a:xfrm>
          <a:prstGeom prst="rect">
            <a:avLst/>
          </a:prstGeom>
        </p:spPr>
        <p:txBody>
          <a:bodyPr vert="horz" lIns="91440" tIns="45720" rIns="91440" bIns="45720" rtlCol="0">
            <a:noAutofit/>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b="1" dirty="0" smtClean="0">
                <a:solidFill>
                  <a:srgbClr val="1F497D"/>
                </a:solidFill>
              </a:rPr>
              <a:t>Available </a:t>
            </a:r>
            <a:r>
              <a:rPr lang="en-US" sz="1800" b="1" dirty="0">
                <a:solidFill>
                  <a:srgbClr val="1F497D"/>
                </a:solidFill>
              </a:rPr>
              <a:t>t</a:t>
            </a:r>
            <a:r>
              <a:rPr lang="en-US" sz="1800" b="1" dirty="0" smtClean="0">
                <a:solidFill>
                  <a:srgbClr val="1F497D"/>
                </a:solidFill>
              </a:rPr>
              <a:t>ools for developers:</a:t>
            </a:r>
            <a:endParaRPr lang="en-US" sz="1800" b="1" dirty="0">
              <a:solidFill>
                <a:srgbClr val="1F497D"/>
              </a:solidFill>
            </a:endParaRPr>
          </a:p>
        </p:txBody>
      </p:sp>
      <p:sp>
        <p:nvSpPr>
          <p:cNvPr id="16" name="Content Placeholder 22"/>
          <p:cNvSpPr txBox="1">
            <a:spLocks/>
          </p:cNvSpPr>
          <p:nvPr/>
        </p:nvSpPr>
        <p:spPr>
          <a:xfrm>
            <a:off x="2318657" y="5144102"/>
            <a:ext cx="3414333" cy="813117"/>
          </a:xfrm>
          <a:prstGeom prst="rect">
            <a:avLst/>
          </a:prstGeom>
        </p:spPr>
        <p:txBody>
          <a:bodyPr vert="horz" lIns="91440" tIns="45720" rIns="91440" bIns="45720" numCol="1" rtlCol="0">
            <a:noAutofit/>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smtClean="0"/>
              <a:t>Visit the NIEM Tools Catalog today! </a:t>
            </a:r>
            <a:br>
              <a:rPr lang="en-US" sz="1400" b="1" dirty="0" smtClean="0"/>
            </a:br>
            <a:r>
              <a:rPr lang="en-US" sz="1400" dirty="0" smtClean="0">
                <a:hlinkClick r:id="rId2"/>
              </a:rPr>
              <a:t>NIEM.gov/tools</a:t>
            </a:r>
            <a:endParaRPr lang="en-US" sz="1400" dirty="0"/>
          </a:p>
          <a:p>
            <a:endParaRPr lang="en-US" sz="1400" dirty="0"/>
          </a:p>
        </p:txBody>
      </p:sp>
      <p:pic>
        <p:nvPicPr>
          <p:cNvPr id="17" name="Picture 16"/>
          <p:cNvPicPr>
            <a:picLocks noChangeAspect="1"/>
          </p:cNvPicPr>
          <p:nvPr/>
        </p:nvPicPr>
        <p:blipFill>
          <a:blip r:embed="rId3"/>
          <a:stretch>
            <a:fillRect/>
          </a:stretch>
        </p:blipFill>
        <p:spPr>
          <a:xfrm>
            <a:off x="1203153" y="1448582"/>
            <a:ext cx="292100" cy="368300"/>
          </a:xfrm>
          <a:prstGeom prst="rect">
            <a:avLst/>
          </a:prstGeom>
        </p:spPr>
      </p:pic>
      <p:pic>
        <p:nvPicPr>
          <p:cNvPr id="18" name="Picture 17"/>
          <p:cNvPicPr>
            <a:picLocks noChangeAspect="1"/>
          </p:cNvPicPr>
          <p:nvPr/>
        </p:nvPicPr>
        <p:blipFill>
          <a:blip r:embed="rId4"/>
          <a:stretch>
            <a:fillRect/>
          </a:stretch>
        </p:blipFill>
        <p:spPr>
          <a:xfrm>
            <a:off x="1190935" y="3029277"/>
            <a:ext cx="330200" cy="406400"/>
          </a:xfrm>
          <a:prstGeom prst="rect">
            <a:avLst/>
          </a:prstGeom>
        </p:spPr>
      </p:pic>
      <p:pic>
        <p:nvPicPr>
          <p:cNvPr id="19" name="Picture 18"/>
          <p:cNvPicPr>
            <a:picLocks noChangeAspect="1"/>
          </p:cNvPicPr>
          <p:nvPr/>
        </p:nvPicPr>
        <p:blipFill>
          <a:blip r:embed="rId5"/>
          <a:stretch>
            <a:fillRect/>
          </a:stretch>
        </p:blipFill>
        <p:spPr>
          <a:xfrm>
            <a:off x="1127435" y="5024822"/>
            <a:ext cx="393700" cy="381000"/>
          </a:xfrm>
          <a:prstGeom prst="rect">
            <a:avLst/>
          </a:prstGeom>
        </p:spPr>
      </p:pic>
      <p:sp>
        <p:nvSpPr>
          <p:cNvPr id="20" name="Content Placeholder 22"/>
          <p:cNvSpPr txBox="1">
            <a:spLocks/>
          </p:cNvSpPr>
          <p:nvPr/>
        </p:nvSpPr>
        <p:spPr bwMode="auto">
          <a:xfrm>
            <a:off x="2390070" y="3066724"/>
            <a:ext cx="6372225" cy="142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chemeClr val="tx2"/>
              </a:buClr>
              <a:buFont typeface="Arial" charset="0"/>
              <a:buNone/>
            </a:pPr>
            <a:r>
              <a:rPr lang="en-US" sz="1500" b="1" dirty="0">
                <a:solidFill>
                  <a:srgbClr val="1F497D"/>
                </a:solidFill>
                <a:cs typeface="Arial" charset="0"/>
              </a:rPr>
              <a:t>For available resources that provide support and </a:t>
            </a:r>
            <a:r>
              <a:rPr lang="en-US" sz="1500" b="1" dirty="0" smtClean="0">
                <a:solidFill>
                  <a:srgbClr val="1F497D"/>
                </a:solidFill>
                <a:cs typeface="Arial" charset="0"/>
              </a:rPr>
              <a:t>assistance:</a:t>
            </a:r>
          </a:p>
          <a:p>
            <a:pPr eaLnBrk="1" hangingPunct="1">
              <a:spcBef>
                <a:spcPts val="0"/>
              </a:spcBef>
              <a:spcAft>
                <a:spcPts val="600"/>
              </a:spcAft>
              <a:buClr>
                <a:schemeClr val="tx2"/>
              </a:buClr>
              <a:buFont typeface="Arial" charset="0"/>
              <a:buNone/>
            </a:pPr>
            <a:r>
              <a:rPr lang="en-US" sz="1500" dirty="0">
                <a:solidFill>
                  <a:srgbClr val="1F497D"/>
                </a:solidFill>
                <a:cs typeface="Arial" charset="0"/>
              </a:rPr>
              <a:t>NIEM Training:</a:t>
            </a:r>
            <a:r>
              <a:rPr lang="en-US" sz="1500" b="1" dirty="0">
                <a:solidFill>
                  <a:srgbClr val="595959"/>
                </a:solidFill>
                <a:cs typeface="Arial" charset="0"/>
              </a:rPr>
              <a:t>	  </a:t>
            </a:r>
            <a:r>
              <a:rPr lang="en-US" sz="1500" b="1" dirty="0" smtClean="0">
                <a:solidFill>
                  <a:srgbClr val="595959"/>
                </a:solidFill>
                <a:cs typeface="Arial" charset="0"/>
              </a:rPr>
              <a:t>  </a:t>
            </a:r>
            <a:r>
              <a:rPr lang="en-US" sz="1500" dirty="0" smtClean="0">
                <a:solidFill>
                  <a:srgbClr val="595959"/>
                </a:solidFill>
                <a:cs typeface="Arial" charset="0"/>
                <a:hlinkClick r:id="rId6"/>
              </a:rPr>
              <a:t>NIEM.gov</a:t>
            </a:r>
            <a:r>
              <a:rPr lang="en-US" sz="1500" dirty="0">
                <a:solidFill>
                  <a:srgbClr val="595959"/>
                </a:solidFill>
                <a:cs typeface="Arial" charset="0"/>
                <a:hlinkClick r:id="rId6"/>
              </a:rPr>
              <a:t>/</a:t>
            </a:r>
            <a:r>
              <a:rPr lang="en-US" sz="1500" dirty="0" smtClean="0">
                <a:solidFill>
                  <a:srgbClr val="595959"/>
                </a:solidFill>
                <a:cs typeface="Arial" charset="0"/>
                <a:hlinkClick r:id="rId6"/>
              </a:rPr>
              <a:t>training</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Webinars:    </a:t>
            </a:r>
            <a:r>
              <a:rPr lang="en-US" sz="1500" dirty="0" smtClean="0">
                <a:solidFill>
                  <a:srgbClr val="595959"/>
                </a:solidFill>
                <a:cs typeface="Arial" charset="0"/>
                <a:hlinkClick r:id="rId7"/>
              </a:rPr>
              <a:t>NIEM.gov</a:t>
            </a:r>
            <a:r>
              <a:rPr lang="en-US" sz="1500" dirty="0">
                <a:solidFill>
                  <a:srgbClr val="595959"/>
                </a:solidFill>
                <a:cs typeface="Arial" charset="0"/>
                <a:hlinkClick r:id="rId7"/>
              </a:rPr>
              <a:t>/</a:t>
            </a:r>
            <a:r>
              <a:rPr lang="en-US" sz="1500" dirty="0" smtClean="0">
                <a:solidFill>
                  <a:srgbClr val="595959"/>
                </a:solidFill>
                <a:cs typeface="Arial" charset="0"/>
                <a:hlinkClick r:id="rId7"/>
              </a:rPr>
              <a:t>webinars</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Helpdesk:    </a:t>
            </a:r>
            <a:r>
              <a:rPr lang="en-US" sz="1500" dirty="0" smtClean="0">
                <a:solidFill>
                  <a:srgbClr val="595959"/>
                </a:solidFill>
                <a:cs typeface="Arial" charset="0"/>
                <a:hlinkClick r:id="rId8"/>
              </a:rPr>
              <a:t>NIEM.gov</a:t>
            </a:r>
            <a:r>
              <a:rPr lang="en-US" sz="1500" dirty="0">
                <a:solidFill>
                  <a:srgbClr val="595959"/>
                </a:solidFill>
                <a:cs typeface="Arial" charset="0"/>
                <a:hlinkClick r:id="rId8"/>
              </a:rPr>
              <a:t>/</a:t>
            </a:r>
            <a:r>
              <a:rPr lang="en-US" sz="1500" dirty="0" smtClean="0">
                <a:solidFill>
                  <a:srgbClr val="595959"/>
                </a:solidFill>
                <a:cs typeface="Arial" charset="0"/>
                <a:hlinkClick r:id="rId8"/>
              </a:rPr>
              <a:t>contactus</a:t>
            </a:r>
            <a:endParaRPr lang="en-US" sz="1500" dirty="0">
              <a:solidFill>
                <a:srgbClr val="595959"/>
              </a:solidFill>
              <a:cs typeface="Arial" charset="0"/>
            </a:endParaRPr>
          </a:p>
        </p:txBody>
      </p:sp>
      <p:sp>
        <p:nvSpPr>
          <p:cNvPr id="21" name="Content Placeholder 2"/>
          <p:cNvSpPr>
            <a:spLocks noGrp="1"/>
          </p:cNvSpPr>
          <p:nvPr>
            <p:ph idx="1"/>
          </p:nvPr>
        </p:nvSpPr>
        <p:spPr>
          <a:xfrm>
            <a:off x="2410708" y="1290638"/>
            <a:ext cx="3738591" cy="1454076"/>
          </a:xfrm>
        </p:spPr>
        <p:txBody>
          <a:bodyPr/>
          <a:lstStyle/>
          <a:p>
            <a:pPr marL="0" indent="0" eaLnBrk="1" hangingPunct="1">
              <a:spcBef>
                <a:spcPct val="20000"/>
              </a:spcBef>
              <a:buClr>
                <a:schemeClr val="tx2"/>
              </a:buClr>
              <a:buNone/>
            </a:pPr>
            <a:r>
              <a:rPr lang="en-US" sz="1600" b="1" dirty="0">
                <a:solidFill>
                  <a:srgbClr val="1F497D"/>
                </a:solidFill>
                <a:latin typeface="Arial" charset="0"/>
                <a:cs typeface="Arial" charset="0"/>
              </a:rPr>
              <a:t>For </a:t>
            </a:r>
            <a:r>
              <a:rPr lang="en-US" sz="1600" b="1" dirty="0" smtClean="0">
                <a:solidFill>
                  <a:srgbClr val="1F497D"/>
                </a:solidFill>
                <a:latin typeface="Arial" charset="0"/>
                <a:cs typeface="Arial" charset="0"/>
              </a:rPr>
              <a:t>technical documentation:    </a:t>
            </a:r>
            <a:endParaRPr lang="en-US" sz="1600" b="1" dirty="0">
              <a:solidFill>
                <a:srgbClr val="1F497D"/>
              </a:solidFill>
              <a:latin typeface="Arial" charset="0"/>
              <a:cs typeface="Arial" charset="0"/>
            </a:endParaRPr>
          </a:p>
          <a:p>
            <a:pPr marL="0" indent="0">
              <a:buNone/>
            </a:pPr>
            <a:r>
              <a:rPr lang="en-US" sz="1600" u="sng" dirty="0">
                <a:solidFill>
                  <a:srgbClr val="0070C0"/>
                </a:solidFill>
                <a:latin typeface="Arial" charset="0"/>
                <a:hlinkClick r:id="rId9"/>
              </a:rPr>
              <a:t>NIEM.gov/reference</a:t>
            </a:r>
            <a:endParaRPr lang="en-US" sz="1600" b="1" u="sng" dirty="0">
              <a:solidFill>
                <a:srgbClr val="0070C0"/>
              </a:solidFill>
              <a:latin typeface="Arial" charset="0"/>
            </a:endParaRPr>
          </a:p>
        </p:txBody>
      </p:sp>
      <p:sp>
        <p:nvSpPr>
          <p:cNvPr id="22" name="Rectangle 21"/>
          <p:cNvSpPr/>
          <p:nvPr/>
        </p:nvSpPr>
        <p:spPr>
          <a:xfrm>
            <a:off x="6357046" y="1290020"/>
            <a:ext cx="2197147" cy="1231106"/>
          </a:xfrm>
          <a:prstGeom prst="rect">
            <a:avLst/>
          </a:prstGeom>
        </p:spPr>
        <p:txBody>
          <a:bodyPr wrap="square" tIns="45720" anchor="t">
            <a:spAutoFit/>
          </a:bodyPr>
          <a:lstStyle/>
          <a:p>
            <a:pPr>
              <a:spcAft>
                <a:spcPts val="600"/>
              </a:spcAft>
            </a:pPr>
            <a:r>
              <a:rPr lang="en-US" sz="1600" b="1" dirty="0" smtClean="0">
                <a:solidFill>
                  <a:srgbClr val="1F497D"/>
                </a:solidFill>
                <a:cs typeface="Arial" charset="0"/>
              </a:rPr>
              <a:t>For </a:t>
            </a:r>
            <a:r>
              <a:rPr lang="en-US" sz="1600" b="1" dirty="0">
                <a:solidFill>
                  <a:srgbClr val="1F497D"/>
                </a:solidFill>
                <a:cs typeface="Arial" charset="0"/>
              </a:rPr>
              <a:t>all things </a:t>
            </a:r>
            <a:r>
              <a:rPr lang="en-US" sz="1600" b="1" dirty="0" smtClean="0">
                <a:solidFill>
                  <a:srgbClr val="1F497D"/>
                </a:solidFill>
                <a:cs typeface="Arial" charset="0"/>
              </a:rPr>
              <a:t/>
            </a:r>
            <a:br>
              <a:rPr lang="en-US" sz="1600" b="1" dirty="0" smtClean="0">
                <a:solidFill>
                  <a:srgbClr val="1F497D"/>
                </a:solidFill>
                <a:cs typeface="Arial" charset="0"/>
              </a:rPr>
            </a:br>
            <a:r>
              <a:rPr lang="en-US" sz="1600" b="1" dirty="0" smtClean="0">
                <a:solidFill>
                  <a:srgbClr val="1F497D"/>
                </a:solidFill>
                <a:cs typeface="Arial" charset="0"/>
              </a:rPr>
              <a:t>NIEM: </a:t>
            </a:r>
          </a:p>
          <a:p>
            <a:pPr>
              <a:spcAft>
                <a:spcPts val="600"/>
              </a:spcAft>
            </a:pPr>
            <a:r>
              <a:rPr lang="en-US" sz="1600" u="sng" dirty="0" smtClean="0">
                <a:solidFill>
                  <a:srgbClr val="0070C0"/>
                </a:solidFill>
                <a:hlinkClick r:id="rId10"/>
              </a:rPr>
              <a:t>NIEM.gov</a:t>
            </a:r>
            <a:endParaRPr lang="en-US" sz="1600" u="sng" dirty="0">
              <a:solidFill>
                <a:srgbClr val="0070C0"/>
              </a:solidFill>
            </a:endParaRPr>
          </a:p>
          <a:p>
            <a:pPr>
              <a:spcAft>
                <a:spcPts val="600"/>
              </a:spcAft>
            </a:pPr>
            <a:endParaRPr lang="en-US" sz="1600" b="1" dirty="0">
              <a:solidFill>
                <a:schemeClr val="accent5">
                  <a:lumMod val="50000"/>
                </a:schemeClr>
              </a:solidFill>
            </a:endParaRPr>
          </a:p>
        </p:txBody>
      </p:sp>
      <p:grpSp>
        <p:nvGrpSpPr>
          <p:cNvPr id="23" name="Group 22"/>
          <p:cNvGrpSpPr/>
          <p:nvPr/>
        </p:nvGrpSpPr>
        <p:grpSpPr>
          <a:xfrm>
            <a:off x="7407343" y="730894"/>
            <a:ext cx="1235427" cy="143483"/>
            <a:chOff x="3462929" y="4029126"/>
            <a:chExt cx="1696889" cy="197077"/>
          </a:xfrm>
        </p:grpSpPr>
        <p:cxnSp>
          <p:nvCxnSpPr>
            <p:cNvPr id="24" name="Straight Connector 23"/>
            <p:cNvCxnSpPr>
              <a:endCxn id="29"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759085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52</a:t>
            </a:fld>
            <a:endParaRPr lang="en-US" dirty="0"/>
          </a:p>
        </p:txBody>
      </p:sp>
      <p:sp>
        <p:nvSpPr>
          <p:cNvPr id="9" name="Title 1"/>
          <p:cNvSpPr>
            <a:spLocks noGrp="1"/>
          </p:cNvSpPr>
          <p:nvPr>
            <p:ph type="title"/>
          </p:nvPr>
        </p:nvSpPr>
        <p:spPr>
          <a:xfrm>
            <a:off x="255588" y="131763"/>
            <a:ext cx="6646862" cy="473075"/>
          </a:xfrm>
        </p:spPr>
        <p:txBody>
          <a:bodyPr/>
          <a:lstStyle/>
          <a:p>
            <a:r>
              <a:rPr lang="en-US" sz="2400" dirty="0">
                <a:latin typeface="Arial" charset="0"/>
              </a:rPr>
              <a:t>Learning Recap</a:t>
            </a:r>
            <a:endParaRPr lang="en-US" dirty="0"/>
          </a:p>
        </p:txBody>
      </p:sp>
      <p:sp>
        <p:nvSpPr>
          <p:cNvPr id="10" name="SHP_271"/>
          <p:cNvSpPr txBox="1">
            <a:spLocks noChangeArrowheads="1"/>
          </p:cNvSpPr>
          <p:nvPr/>
        </p:nvSpPr>
        <p:spPr bwMode="auto">
          <a:xfrm>
            <a:off x="489520" y="1283850"/>
            <a:ext cx="7970838"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 typeface="Arial" charset="0"/>
              <a:buNone/>
            </a:pPr>
            <a:r>
              <a:rPr lang="en-US" b="1" dirty="0">
                <a:solidFill>
                  <a:schemeClr val="tx2"/>
                </a:solidFill>
              </a:rPr>
              <a:t>You have </a:t>
            </a:r>
            <a:r>
              <a:rPr lang="en-US" b="1" dirty="0" smtClean="0">
                <a:solidFill>
                  <a:schemeClr val="tx2"/>
                </a:solidFill>
              </a:rPr>
              <a:t>completed NIEM 303: Assemble, Publish, and Implement an IEPD.</a:t>
            </a:r>
            <a:endParaRPr lang="en-US" b="1" dirty="0">
              <a:solidFill>
                <a:schemeClr val="tx2"/>
              </a:solidFill>
            </a:endParaRPr>
          </a:p>
        </p:txBody>
      </p:sp>
      <p:sp>
        <p:nvSpPr>
          <p:cNvPr id="11" name="Content Placeholder 2"/>
          <p:cNvSpPr txBox="1">
            <a:spLocks/>
          </p:cNvSpPr>
          <p:nvPr/>
        </p:nvSpPr>
        <p:spPr>
          <a:xfrm>
            <a:off x="508570" y="2479671"/>
            <a:ext cx="7908063" cy="3330575"/>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defRPr/>
            </a:pPr>
            <a:r>
              <a:rPr lang="en-US" b="1" dirty="0" smtClean="0">
                <a:solidFill>
                  <a:srgbClr val="1F497D"/>
                </a:solidFill>
              </a:rPr>
              <a:t>You should now be able to:</a:t>
            </a:r>
          </a:p>
          <a:p>
            <a:pPr marL="0" lvl="1" indent="0">
              <a:spcBef>
                <a:spcPts val="1600"/>
              </a:spcBef>
              <a:spcAft>
                <a:spcPts val="0"/>
              </a:spcAft>
              <a:buNone/>
              <a:tabLst>
                <a:tab pos="914400" algn="l"/>
              </a:tabLst>
            </a:pPr>
            <a:r>
              <a:rPr lang="en-US" dirty="0" smtClean="0">
                <a:solidFill>
                  <a:srgbClr val="646769"/>
                </a:solidFill>
                <a:ea typeface="Calibri"/>
              </a:rPr>
              <a:t>Describe the steps necessary for creating and analyzing an IEPD Master Document</a:t>
            </a:r>
          </a:p>
          <a:p>
            <a:pPr marL="0" lvl="1" indent="0">
              <a:spcBef>
                <a:spcPts val="1600"/>
              </a:spcBef>
              <a:spcAft>
                <a:spcPts val="0"/>
              </a:spcAft>
              <a:buNone/>
              <a:tabLst>
                <a:tab pos="914400" algn="l"/>
              </a:tabLst>
            </a:pPr>
            <a:r>
              <a:rPr lang="en-US" dirty="0" smtClean="0">
                <a:solidFill>
                  <a:srgbClr val="646769"/>
                </a:solidFill>
                <a:ea typeface="Calibri"/>
              </a:rPr>
              <a:t>Assemble an IEPD package with its associated artifacts</a:t>
            </a:r>
          </a:p>
          <a:p>
            <a:pPr marL="0" lvl="1" indent="0">
              <a:spcBef>
                <a:spcPts val="1600"/>
              </a:spcBef>
              <a:spcAft>
                <a:spcPts val="0"/>
              </a:spcAft>
              <a:buNone/>
              <a:tabLst>
                <a:tab pos="914400" algn="l"/>
              </a:tabLst>
            </a:pPr>
            <a:r>
              <a:rPr lang="en-US" dirty="0" smtClean="0">
                <a:solidFill>
                  <a:srgbClr val="646769"/>
                </a:solidFill>
                <a:ea typeface="Calibri"/>
              </a:rPr>
              <a:t>Publish an IEPD to an online repository and recognize the importance of doing so</a:t>
            </a:r>
            <a:endParaRPr lang="en-US" dirty="0">
              <a:solidFill>
                <a:srgbClr val="646769"/>
              </a:solidFill>
              <a:ea typeface="Calibri"/>
            </a:endParaRPr>
          </a:p>
        </p:txBody>
      </p:sp>
      <p:cxnSp>
        <p:nvCxnSpPr>
          <p:cNvPr id="6" name="Straight Connector 5"/>
          <p:cNvCxnSpPr/>
          <p:nvPr/>
        </p:nvCxnSpPr>
        <p:spPr>
          <a:xfrm>
            <a:off x="615208" y="3767019"/>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615208" y="4286565"/>
            <a:ext cx="7489702"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8" name="Group 7"/>
          <p:cNvGrpSpPr/>
          <p:nvPr/>
        </p:nvGrpSpPr>
        <p:grpSpPr>
          <a:xfrm>
            <a:off x="7407343" y="730894"/>
            <a:ext cx="1235427" cy="143483"/>
            <a:chOff x="3462929" y="4029126"/>
            <a:chExt cx="1696889" cy="197077"/>
          </a:xfrm>
        </p:grpSpPr>
        <p:cxnSp>
          <p:nvCxnSpPr>
            <p:cNvPr id="12" name="Straight Connector 11"/>
            <p:cNvCxnSpPr>
              <a:endCxn id="17"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218310"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96292554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6E6030FC-FB78-5E4D-92EA-5D9433591EA9}" type="slidenum">
              <a:rPr lang="en-US" smtClean="0"/>
              <a:pPr/>
              <a:t>53</a:t>
            </a:fld>
            <a:endParaRPr lang="en-US" dirty="0"/>
          </a:p>
        </p:txBody>
      </p:sp>
      <p:sp>
        <p:nvSpPr>
          <p:cNvPr id="19" name="Title 2"/>
          <p:cNvSpPr>
            <a:spLocks noGrp="1"/>
          </p:cNvSpPr>
          <p:nvPr>
            <p:ph type="title"/>
          </p:nvPr>
        </p:nvSpPr>
        <p:spPr/>
        <p:txBody>
          <a:bodyPr>
            <a:normAutofit/>
          </a:bodyPr>
          <a:lstStyle/>
          <a:p>
            <a:pPr eaLnBrk="1" hangingPunct="1">
              <a:defRPr/>
            </a:pPr>
            <a:r>
              <a:rPr lang="en-US" dirty="0" smtClean="0">
                <a:latin typeface="Arial" charset="0"/>
              </a:rPr>
              <a:t>Assessment Introduction</a:t>
            </a:r>
            <a:endParaRPr lang="en-US" dirty="0">
              <a:latin typeface="Arial" charset="0"/>
            </a:endParaRPr>
          </a:p>
        </p:txBody>
      </p:sp>
      <p:sp>
        <p:nvSpPr>
          <p:cNvPr id="20" name="SHP_271"/>
          <p:cNvSpPr txBox="1">
            <a:spLocks noChangeArrowheads="1"/>
          </p:cNvSpPr>
          <p:nvPr/>
        </p:nvSpPr>
        <p:spPr bwMode="auto">
          <a:xfrm>
            <a:off x="299545" y="1121103"/>
            <a:ext cx="8209456" cy="477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defTabSz="457200" eaLnBrk="0"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chemeClr val="tx2"/>
                </a:solidFill>
                <a:effectLst/>
                <a:uLnTx/>
                <a:uFillTx/>
              </a:rPr>
              <a:t>Welcome to the Course </a:t>
            </a:r>
            <a:r>
              <a:rPr kumimoji="0" lang="en-US" sz="2000" b="1" i="0" u="none" strike="noStrike" kern="0" cap="none" spc="0" normalizeH="0" baseline="0" noProof="0" dirty="0" smtClean="0">
                <a:ln>
                  <a:noFill/>
                </a:ln>
                <a:solidFill>
                  <a:schemeClr val="tx2"/>
                </a:solidFill>
                <a:effectLst/>
                <a:uLnTx/>
                <a:uFillTx/>
              </a:rPr>
              <a:t>Assessment.</a:t>
            </a:r>
            <a:r>
              <a:rPr kumimoji="0" lang="en-US" sz="2000" b="1" i="0" u="none" strike="noStrike" kern="0" cap="none" spc="0" normalizeH="0" noProof="0" dirty="0" smtClean="0">
                <a:ln>
                  <a:noFill/>
                </a:ln>
                <a:solidFill>
                  <a:schemeClr val="tx2"/>
                </a:solidFill>
                <a:effectLst/>
                <a:uLnTx/>
                <a:uFillTx/>
              </a:rPr>
              <a:t> </a:t>
            </a:r>
            <a:r>
              <a:rPr kumimoji="0" lang="en-US" sz="2000" b="1" i="0" u="none" strike="noStrike" kern="0" cap="none" spc="0" normalizeH="0" baseline="0" noProof="0" dirty="0" smtClean="0">
                <a:ln>
                  <a:noFill/>
                </a:ln>
                <a:solidFill>
                  <a:schemeClr val="tx2"/>
                </a:solidFill>
                <a:effectLst/>
                <a:uLnTx/>
                <a:uFillTx/>
              </a:rPr>
              <a:t>This </a:t>
            </a:r>
            <a:r>
              <a:rPr kumimoji="0" lang="en-US" sz="2000" b="1" i="0" u="none" strike="noStrike" kern="0" cap="none" spc="0" normalizeH="0" baseline="0" noProof="0" dirty="0">
                <a:ln>
                  <a:noFill/>
                </a:ln>
                <a:solidFill>
                  <a:schemeClr val="tx2"/>
                </a:solidFill>
                <a:effectLst/>
                <a:uLnTx/>
                <a:uFillTx/>
              </a:rPr>
              <a:t>assessment will test your understanding of the concepts and information presented in the course. </a:t>
            </a:r>
          </a:p>
          <a:p>
            <a:pPr marL="0" marR="0" lvl="0" indent="0" defTabSz="457200" eaLnBrk="0" fontAlgn="auto" latinLnBrk="0" hangingPunct="0">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646769"/>
              </a:solidFill>
              <a:effectLst/>
              <a:uLnTx/>
              <a:uFillTx/>
            </a:endParaRPr>
          </a:p>
          <a:p>
            <a:pPr marL="0" marR="0" lvl="0" indent="0" defTabSz="457200" eaLnBrk="0" fontAlgn="auto" latinLnBrk="0" hangingPunct="0">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646769"/>
                </a:solidFill>
                <a:effectLst/>
                <a:uLnTx/>
                <a:uFillTx/>
              </a:rPr>
              <a:t>You need to answer </a:t>
            </a:r>
            <a:r>
              <a:rPr kumimoji="0" lang="en-US" sz="2000" b="1" i="0" u="none" strike="noStrike" kern="0" cap="none" spc="0" normalizeH="0" baseline="0" noProof="0" dirty="0">
                <a:ln>
                  <a:noFill/>
                </a:ln>
                <a:solidFill>
                  <a:srgbClr val="646769"/>
                </a:solidFill>
                <a:effectLst/>
                <a:uLnTx/>
                <a:uFillTx/>
              </a:rPr>
              <a:t>ten questions</a:t>
            </a:r>
            <a:r>
              <a:rPr kumimoji="0" lang="en-US" sz="2000" b="0" i="0" u="none" strike="noStrike" kern="0" cap="none" spc="0" normalizeH="0" baseline="0" noProof="0" dirty="0">
                <a:ln>
                  <a:noFill/>
                </a:ln>
                <a:solidFill>
                  <a:srgbClr val="646769"/>
                </a:solidFill>
                <a:effectLst/>
                <a:uLnTx/>
                <a:uFillTx/>
              </a:rPr>
              <a:t> in this </a:t>
            </a:r>
            <a:r>
              <a:rPr kumimoji="0" lang="en-US" sz="2000" b="0" i="0" u="none" strike="noStrike" kern="0" cap="none" spc="0" normalizeH="0" baseline="0" noProof="0" dirty="0" smtClean="0">
                <a:ln>
                  <a:noFill/>
                </a:ln>
                <a:solidFill>
                  <a:srgbClr val="646769"/>
                </a:solidFill>
                <a:effectLst/>
                <a:uLnTx/>
                <a:uFillTx/>
              </a:rPr>
              <a:t>assessment.</a:t>
            </a:r>
            <a:r>
              <a:rPr kumimoji="0" lang="en-US" sz="2000" b="0" i="0" u="none" strike="noStrike" kern="0" cap="none" spc="0" normalizeH="0" noProof="0" dirty="0" smtClean="0">
                <a:ln>
                  <a:noFill/>
                </a:ln>
                <a:solidFill>
                  <a:srgbClr val="646769"/>
                </a:solidFill>
                <a:effectLst/>
                <a:uLnTx/>
                <a:uFillTx/>
              </a:rPr>
              <a:t> </a:t>
            </a:r>
            <a:r>
              <a:rPr kumimoji="0" lang="en-US" sz="2000" b="0" i="0" u="none" strike="noStrike" kern="0" cap="none" spc="0" normalizeH="0" baseline="0" noProof="0" dirty="0" smtClean="0">
                <a:ln>
                  <a:noFill/>
                </a:ln>
                <a:solidFill>
                  <a:srgbClr val="646769"/>
                </a:solidFill>
                <a:effectLst/>
                <a:uLnTx/>
                <a:uFillTx/>
              </a:rPr>
              <a:t>Your </a:t>
            </a:r>
            <a:r>
              <a:rPr kumimoji="0" lang="en-US" sz="2000" b="0" i="0" u="none" strike="noStrike" kern="0" cap="none" spc="0" normalizeH="0" baseline="0" noProof="0" dirty="0">
                <a:ln>
                  <a:noFill/>
                </a:ln>
                <a:solidFill>
                  <a:srgbClr val="646769"/>
                </a:solidFill>
                <a:effectLst/>
                <a:uLnTx/>
                <a:uFillTx/>
              </a:rPr>
              <a:t>scores will be displayed on the </a:t>
            </a:r>
            <a:r>
              <a:rPr kumimoji="0" lang="en-US" sz="2000" b="1" i="0" u="none" strike="noStrike" kern="0" cap="none" spc="0" normalizeH="0" baseline="0" noProof="0" dirty="0" smtClean="0">
                <a:ln>
                  <a:noFill/>
                </a:ln>
                <a:solidFill>
                  <a:srgbClr val="646769"/>
                </a:solidFill>
                <a:effectLst/>
                <a:uLnTx/>
                <a:uFillTx/>
              </a:rPr>
              <a:t>Results</a:t>
            </a:r>
            <a:r>
              <a:rPr kumimoji="0" lang="en-US" sz="2000" b="0" i="0" u="none" strike="noStrike" kern="0" cap="none" spc="0" normalizeH="0" baseline="0" noProof="0" dirty="0" smtClean="0">
                <a:ln>
                  <a:noFill/>
                </a:ln>
                <a:solidFill>
                  <a:srgbClr val="646769"/>
                </a:solidFill>
                <a:effectLst/>
                <a:uLnTx/>
                <a:uFillTx/>
              </a:rPr>
              <a:t> </a:t>
            </a:r>
            <a:r>
              <a:rPr kumimoji="0" lang="en-US" sz="2000" b="0" i="0" u="none" strike="noStrike" kern="0" cap="none" spc="0" normalizeH="0" baseline="0" noProof="0" dirty="0">
                <a:ln>
                  <a:noFill/>
                </a:ln>
                <a:solidFill>
                  <a:srgbClr val="646769"/>
                </a:solidFill>
                <a:effectLst/>
                <a:uLnTx/>
                <a:uFillTx/>
              </a:rPr>
              <a:t>page after you finish attempting all the questions in the assessment. </a:t>
            </a:r>
          </a:p>
          <a:p>
            <a:pPr marL="0" marR="0" lvl="0" indent="0" defTabSz="457200" eaLnBrk="0" fontAlgn="auto" latinLnBrk="0" hangingPunct="0">
              <a:lnSpc>
                <a:spcPct val="100000"/>
              </a:lnSpc>
              <a:spcBef>
                <a:spcPct val="50000"/>
              </a:spcBef>
              <a:spcAft>
                <a:spcPts val="0"/>
              </a:spcAft>
              <a:buClrTx/>
              <a:buSzTx/>
              <a:buFontTx/>
              <a:buNone/>
              <a:tabLst/>
              <a:defRPr/>
            </a:pPr>
            <a:r>
              <a:rPr kumimoji="0" lang="en-US" sz="2000" b="0" i="0" u="none" strike="noStrike" kern="0" cap="none" spc="0" normalizeH="0" baseline="0" noProof="0" dirty="0">
                <a:ln>
                  <a:noFill/>
                </a:ln>
                <a:solidFill>
                  <a:srgbClr val="646769"/>
                </a:solidFill>
                <a:effectLst/>
                <a:uLnTx/>
                <a:uFillTx/>
              </a:rPr>
              <a:t>You must score 70 percent or above to successfully complete this </a:t>
            </a:r>
            <a:r>
              <a:rPr kumimoji="0" lang="en-US" sz="2000" b="0" i="0" u="none" strike="noStrike" kern="0" cap="none" spc="0" normalizeH="0" baseline="0" noProof="0" dirty="0" smtClean="0">
                <a:ln>
                  <a:noFill/>
                </a:ln>
                <a:solidFill>
                  <a:srgbClr val="646769"/>
                </a:solidFill>
                <a:effectLst/>
                <a:uLnTx/>
                <a:uFillTx/>
              </a:rPr>
              <a:t>course.</a:t>
            </a:r>
            <a:r>
              <a:rPr kumimoji="0" lang="en-US" sz="2000" b="0" i="0" u="none" strike="noStrike" kern="0" cap="none" spc="0" normalizeH="0" noProof="0" dirty="0" smtClean="0">
                <a:ln>
                  <a:noFill/>
                </a:ln>
                <a:solidFill>
                  <a:srgbClr val="646769"/>
                </a:solidFill>
                <a:effectLst/>
                <a:uLnTx/>
                <a:uFillTx/>
              </a:rPr>
              <a:t> </a:t>
            </a:r>
            <a:r>
              <a:rPr kumimoji="0" lang="en-US" sz="2000" b="0" i="0" u="none" strike="noStrike" kern="0" cap="none" spc="0" normalizeH="0" baseline="0" noProof="0" dirty="0" smtClean="0">
                <a:ln>
                  <a:noFill/>
                </a:ln>
                <a:solidFill>
                  <a:srgbClr val="646769"/>
                </a:solidFill>
                <a:effectLst/>
                <a:uLnTx/>
                <a:uFillTx/>
              </a:rPr>
              <a:t>You </a:t>
            </a:r>
            <a:r>
              <a:rPr kumimoji="0" lang="en-US" sz="2000" b="0" i="0" u="none" strike="noStrike" kern="0" cap="none" spc="0" normalizeH="0" baseline="0" noProof="0" dirty="0">
                <a:ln>
                  <a:noFill/>
                </a:ln>
                <a:solidFill>
                  <a:srgbClr val="646769"/>
                </a:solidFill>
                <a:effectLst/>
                <a:uLnTx/>
                <a:uFillTx/>
              </a:rPr>
              <a:t>will need to retake the course again if you fail to achieve the passing score.</a:t>
            </a:r>
          </a:p>
          <a:p>
            <a:pPr marL="0" marR="0" lvl="0" indent="0" defTabSz="457200" eaLnBrk="0" fontAlgn="auto" latinLnBrk="0" hangingPunct="0">
              <a:lnSpc>
                <a:spcPct val="100000"/>
              </a:lnSpc>
              <a:spcBef>
                <a:spcPct val="50000"/>
              </a:spcBef>
              <a:spcAft>
                <a:spcPts val="0"/>
              </a:spcAft>
              <a:buClrTx/>
              <a:buSzTx/>
              <a:buFontTx/>
              <a:buNone/>
              <a:tabLst/>
              <a:defRPr/>
            </a:pPr>
            <a:r>
              <a:rPr kumimoji="0" lang="en-US" sz="2000" b="0" i="0" u="none" strike="noStrike" kern="0" cap="none" spc="0" normalizeH="0" baseline="0" noProof="0" dirty="0">
                <a:ln>
                  <a:noFill/>
                </a:ln>
                <a:solidFill>
                  <a:srgbClr val="646769"/>
                </a:solidFill>
                <a:effectLst/>
                <a:uLnTx/>
                <a:uFillTx/>
              </a:rPr>
              <a:t>Remember, this is not a timed </a:t>
            </a:r>
            <a:r>
              <a:rPr kumimoji="0" lang="en-US" sz="2000" b="0" i="0" u="none" strike="noStrike" kern="0" cap="none" spc="0" normalizeH="0" baseline="0" noProof="0" dirty="0" smtClean="0">
                <a:ln>
                  <a:noFill/>
                </a:ln>
                <a:solidFill>
                  <a:srgbClr val="646769"/>
                </a:solidFill>
                <a:effectLst/>
                <a:uLnTx/>
                <a:uFillTx/>
              </a:rPr>
              <a:t>assessment,</a:t>
            </a:r>
            <a:r>
              <a:rPr kumimoji="0" lang="en-US" sz="2000" b="0" i="0" u="none" strike="noStrike" kern="0" cap="none" spc="0" normalizeH="0" noProof="0" dirty="0" smtClean="0">
                <a:ln>
                  <a:noFill/>
                </a:ln>
                <a:solidFill>
                  <a:srgbClr val="646769"/>
                </a:solidFill>
                <a:effectLst/>
                <a:uLnTx/>
                <a:uFillTx/>
              </a:rPr>
              <a:t> </a:t>
            </a:r>
            <a:r>
              <a:rPr lang="en-US" sz="2000" kern="0" dirty="0">
                <a:solidFill>
                  <a:srgbClr val="646769"/>
                </a:solidFill>
              </a:rPr>
              <a:t>s</a:t>
            </a:r>
            <a:r>
              <a:rPr kumimoji="0" lang="en-US" sz="2000" b="0" i="0" u="none" strike="noStrike" kern="0" cap="none" spc="0" normalizeH="0" baseline="0" noProof="0" dirty="0" smtClean="0">
                <a:ln>
                  <a:noFill/>
                </a:ln>
                <a:solidFill>
                  <a:srgbClr val="646769"/>
                </a:solidFill>
                <a:effectLst/>
                <a:uLnTx/>
                <a:uFillTx/>
              </a:rPr>
              <a:t>o </a:t>
            </a:r>
            <a:r>
              <a:rPr kumimoji="0" lang="en-US" sz="2000" b="0" i="0" u="none" strike="noStrike" kern="0" cap="none" spc="0" normalizeH="0" baseline="0" noProof="0" dirty="0">
                <a:ln>
                  <a:noFill/>
                </a:ln>
                <a:solidFill>
                  <a:srgbClr val="646769"/>
                </a:solidFill>
                <a:effectLst/>
                <a:uLnTx/>
                <a:uFillTx/>
              </a:rPr>
              <a:t>take your time in answering each question carefully.</a:t>
            </a:r>
          </a:p>
          <a:p>
            <a:pPr marL="0" marR="0" lvl="0" indent="0" defTabSz="457200" eaLnBrk="0" fontAlgn="auto" latinLnBrk="0" hangingPunct="0">
              <a:lnSpc>
                <a:spcPct val="100000"/>
              </a:lnSpc>
              <a:spcBef>
                <a:spcPct val="50000"/>
              </a:spcBef>
              <a:spcAft>
                <a:spcPts val="0"/>
              </a:spcAft>
              <a:buClrTx/>
              <a:buSzTx/>
              <a:buFontTx/>
              <a:buNone/>
              <a:tabLst/>
              <a:defRPr/>
            </a:pPr>
            <a:r>
              <a:rPr kumimoji="0" lang="en-US" sz="2000" b="0" i="0" u="none" strike="noStrike" kern="0" cap="none" spc="0" normalizeH="0" baseline="0" noProof="0" dirty="0">
                <a:ln>
                  <a:noFill/>
                </a:ln>
                <a:solidFill>
                  <a:srgbClr val="646769"/>
                </a:solidFill>
                <a:effectLst/>
                <a:uLnTx/>
                <a:uFillTx/>
              </a:rPr>
              <a:t>Best of luck!</a:t>
            </a:r>
          </a:p>
        </p:txBody>
      </p:sp>
    </p:spTree>
    <p:extLst>
      <p:ext uri="{BB962C8B-B14F-4D97-AF65-F5344CB8AC3E}">
        <p14:creationId xmlns:p14="http://schemas.microsoft.com/office/powerpoint/2010/main" val="2068768373"/>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54</a:t>
            </a:fld>
            <a:endParaRPr lang="en-US" dirty="0"/>
          </a:p>
        </p:txBody>
      </p:sp>
      <p:sp>
        <p:nvSpPr>
          <p:cNvPr id="5" name="Content Placeholder 1"/>
          <p:cNvSpPr>
            <a:spLocks noGrp="1"/>
          </p:cNvSpPr>
          <p:nvPr>
            <p:ph idx="1"/>
          </p:nvPr>
        </p:nvSpPr>
        <p:spPr/>
        <p:txBody>
          <a:bodyPr/>
          <a:lstStyle/>
          <a:p>
            <a:pPr marL="0" indent="0">
              <a:buNone/>
            </a:pPr>
            <a:r>
              <a:rPr lang="en-US" sz="2000" b="1" dirty="0" smtClean="0">
                <a:solidFill>
                  <a:srgbClr val="1F497D"/>
                </a:solidFill>
              </a:rPr>
              <a:t>Which </a:t>
            </a:r>
            <a:r>
              <a:rPr lang="en-US" sz="2000" b="1" dirty="0">
                <a:solidFill>
                  <a:srgbClr val="1F497D"/>
                </a:solidFill>
              </a:rPr>
              <a:t>of the following IEPD artifacts are </a:t>
            </a:r>
            <a:r>
              <a:rPr lang="en-US" b="1" dirty="0" smtClean="0">
                <a:solidFill>
                  <a:srgbClr val="1F497D"/>
                </a:solidFill>
              </a:rPr>
              <a:t>required in the Assemble and Document phase of the IEPD Lifecycle</a:t>
            </a:r>
            <a:r>
              <a:rPr lang="en-US" sz="2000" b="1" dirty="0" smtClean="0">
                <a:solidFill>
                  <a:srgbClr val="1F497D"/>
                </a:solidFill>
              </a:rPr>
              <a:t>?</a:t>
            </a:r>
            <a:endParaRPr lang="en-US" sz="2000" b="1" dirty="0">
              <a:solidFill>
                <a:srgbClr val="1F497D"/>
              </a:solidFill>
            </a:endParaRPr>
          </a:p>
        </p:txBody>
      </p:sp>
      <p:sp>
        <p:nvSpPr>
          <p:cNvPr id="4" name="Title 3"/>
          <p:cNvSpPr>
            <a:spLocks noGrp="1"/>
          </p:cNvSpPr>
          <p:nvPr>
            <p:ph type="title"/>
          </p:nvPr>
        </p:nvSpPr>
        <p:spPr/>
        <p:txBody>
          <a:bodyPr/>
          <a:lstStyle/>
          <a:p>
            <a:r>
              <a:rPr lang="en-US"/>
              <a:t>Assessment: Question 1</a:t>
            </a:r>
          </a:p>
        </p:txBody>
      </p:sp>
      <p:sp>
        <p:nvSpPr>
          <p:cNvPr id="7" name="Text Box 3"/>
          <p:cNvSpPr txBox="1">
            <a:spLocks noChangeArrowheads="1"/>
          </p:cNvSpPr>
          <p:nvPr/>
        </p:nvSpPr>
        <p:spPr bwMode="auto">
          <a:xfrm>
            <a:off x="2105841" y="3165908"/>
            <a:ext cx="253511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A. </a:t>
            </a:r>
            <a:r>
              <a:rPr lang="en-US" sz="2000" b="0" dirty="0" smtClean="0">
                <a:solidFill>
                  <a:srgbClr val="646769"/>
                </a:solidFill>
              </a:rPr>
              <a:t>Master Document</a:t>
            </a:r>
            <a:endParaRPr lang="en-US" sz="2000" b="0" dirty="0">
              <a:solidFill>
                <a:srgbClr val="646769"/>
              </a:solidFill>
            </a:endParaRPr>
          </a:p>
        </p:txBody>
      </p:sp>
      <p:sp>
        <p:nvSpPr>
          <p:cNvPr id="8" name="Text Box 4"/>
          <p:cNvSpPr txBox="1">
            <a:spLocks noChangeArrowheads="1"/>
          </p:cNvSpPr>
          <p:nvPr/>
        </p:nvSpPr>
        <p:spPr bwMode="auto">
          <a:xfrm>
            <a:off x="2105841" y="3623108"/>
            <a:ext cx="18958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B. </a:t>
            </a:r>
            <a:r>
              <a:rPr lang="en-US" sz="2000" b="0" dirty="0" smtClean="0">
                <a:solidFill>
                  <a:srgbClr val="646769"/>
                </a:solidFill>
              </a:rPr>
              <a:t>Change Log</a:t>
            </a:r>
            <a:endParaRPr lang="en-US" sz="2000" b="0" dirty="0">
              <a:solidFill>
                <a:srgbClr val="646769"/>
              </a:solidFill>
            </a:endParaRPr>
          </a:p>
        </p:txBody>
      </p:sp>
      <p:sp>
        <p:nvSpPr>
          <p:cNvPr id="9" name="Text Box 5"/>
          <p:cNvSpPr txBox="1">
            <a:spLocks noChangeArrowheads="1"/>
          </p:cNvSpPr>
          <p:nvPr/>
        </p:nvSpPr>
        <p:spPr bwMode="auto">
          <a:xfrm>
            <a:off x="2105841" y="4583545"/>
            <a:ext cx="22805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D. </a:t>
            </a:r>
            <a:r>
              <a:rPr lang="en-US" sz="2000" b="0" dirty="0" smtClean="0">
                <a:solidFill>
                  <a:srgbClr val="646769"/>
                </a:solidFill>
              </a:rPr>
              <a:t>All of the Above</a:t>
            </a:r>
            <a:endParaRPr lang="en-US" sz="2000" b="0" dirty="0">
              <a:solidFill>
                <a:srgbClr val="646769"/>
              </a:solidFill>
            </a:endParaRPr>
          </a:p>
        </p:txBody>
      </p:sp>
      <p:sp>
        <p:nvSpPr>
          <p:cNvPr id="18" name="Text Box 6"/>
          <p:cNvSpPr txBox="1">
            <a:spLocks noChangeArrowheads="1"/>
          </p:cNvSpPr>
          <p:nvPr/>
        </p:nvSpPr>
        <p:spPr bwMode="auto">
          <a:xfrm>
            <a:off x="2105841" y="4106806"/>
            <a:ext cx="13964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C. </a:t>
            </a:r>
            <a:r>
              <a:rPr lang="en-US" sz="2000" b="0" dirty="0" smtClean="0">
                <a:solidFill>
                  <a:srgbClr val="646769"/>
                </a:solidFill>
              </a:rPr>
              <a:t>Catalog</a:t>
            </a:r>
            <a:endParaRPr lang="en-US" sz="2000" b="0" dirty="0">
              <a:solidFill>
                <a:srgbClr val="646769"/>
              </a:solidFill>
            </a:endParaRPr>
          </a:p>
        </p:txBody>
      </p:sp>
      <p:sp>
        <p:nvSpPr>
          <p:cNvPr id="28" name="Rectangle 13"/>
          <p:cNvSpPr>
            <a:spLocks noChangeArrowheads="1"/>
          </p:cNvSpPr>
          <p:nvPr/>
        </p:nvSpPr>
        <p:spPr bwMode="auto">
          <a:xfrm>
            <a:off x="1640331" y="3238299"/>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9" name="Rectangle 17"/>
          <p:cNvSpPr>
            <a:spLocks noChangeArrowheads="1"/>
          </p:cNvSpPr>
          <p:nvPr/>
        </p:nvSpPr>
        <p:spPr bwMode="auto">
          <a:xfrm>
            <a:off x="1640331" y="4655836"/>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42" name="Rectangle 13"/>
          <p:cNvSpPr>
            <a:spLocks noChangeArrowheads="1"/>
          </p:cNvSpPr>
          <p:nvPr/>
        </p:nvSpPr>
        <p:spPr bwMode="auto">
          <a:xfrm>
            <a:off x="1640331" y="370011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45" name="Rectangle 13"/>
          <p:cNvSpPr>
            <a:spLocks noChangeArrowheads="1"/>
          </p:cNvSpPr>
          <p:nvPr/>
        </p:nvSpPr>
        <p:spPr bwMode="auto">
          <a:xfrm>
            <a:off x="1640331" y="4196571"/>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Tree>
    <p:extLst>
      <p:ext uri="{BB962C8B-B14F-4D97-AF65-F5344CB8AC3E}">
        <p14:creationId xmlns:p14="http://schemas.microsoft.com/office/powerpoint/2010/main" val="2036433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55</a:t>
            </a:fld>
            <a:endParaRPr lang="en-US" dirty="0"/>
          </a:p>
        </p:txBody>
      </p:sp>
      <p:sp>
        <p:nvSpPr>
          <p:cNvPr id="5" name="Content Placeholder 1"/>
          <p:cNvSpPr>
            <a:spLocks noGrp="1"/>
          </p:cNvSpPr>
          <p:nvPr>
            <p:ph idx="1"/>
          </p:nvPr>
        </p:nvSpPr>
        <p:spPr/>
        <p:txBody>
          <a:bodyPr/>
          <a:lstStyle/>
          <a:p>
            <a:pPr marL="0" indent="0">
              <a:buNone/>
            </a:pPr>
            <a:r>
              <a:rPr lang="en-US" sz="2000" b="1" dirty="0" smtClean="0">
                <a:solidFill>
                  <a:schemeClr val="tx2"/>
                </a:solidFill>
              </a:rPr>
              <a:t>IEPD Metadata ________________</a:t>
            </a:r>
            <a:endParaRPr lang="en-US" i="1" dirty="0"/>
          </a:p>
        </p:txBody>
      </p:sp>
      <p:sp>
        <p:nvSpPr>
          <p:cNvPr id="6" name="Title 2"/>
          <p:cNvSpPr>
            <a:spLocks noGrp="1"/>
          </p:cNvSpPr>
          <p:nvPr>
            <p:ph type="title"/>
          </p:nvPr>
        </p:nvSpPr>
        <p:spPr/>
        <p:txBody>
          <a:bodyPr>
            <a:normAutofit/>
          </a:bodyPr>
          <a:lstStyle/>
          <a:p>
            <a:r>
              <a:rPr lang="en-US" dirty="0" smtClean="0"/>
              <a:t>Assessment: Question 2</a:t>
            </a:r>
            <a:endParaRPr lang="en-US" dirty="0"/>
          </a:p>
        </p:txBody>
      </p:sp>
      <p:sp>
        <p:nvSpPr>
          <p:cNvPr id="7" name="Text Box 3"/>
          <p:cNvSpPr txBox="1">
            <a:spLocks noChangeArrowheads="1"/>
          </p:cNvSpPr>
          <p:nvPr/>
        </p:nvSpPr>
        <p:spPr bwMode="auto">
          <a:xfrm>
            <a:off x="1355725" y="3699492"/>
            <a:ext cx="7331075"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285750" lvl="1" indent="-285750" eaLnBrk="1" hangingPunct="1"/>
            <a:r>
              <a:rPr lang="en-US" sz="1600" b="0" dirty="0"/>
              <a:t>B. Provides important information about the characteristics of an IEPD (usually represented in XML or XHTML</a:t>
            </a:r>
            <a:r>
              <a:rPr lang="en-US" sz="1600" b="0" dirty="0" smtClean="0"/>
              <a:t>)</a:t>
            </a:r>
            <a:endParaRPr lang="en-US" sz="1600" b="0" dirty="0"/>
          </a:p>
        </p:txBody>
      </p:sp>
      <p:sp>
        <p:nvSpPr>
          <p:cNvPr id="8" name="Text Box 4"/>
          <p:cNvSpPr txBox="1">
            <a:spLocks noChangeArrowheads="1"/>
          </p:cNvSpPr>
          <p:nvPr/>
        </p:nvSpPr>
        <p:spPr bwMode="auto">
          <a:xfrm>
            <a:off x="1295400" y="5074084"/>
            <a:ext cx="7467600"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342900" indent="-342900" eaLnBrk="1" hangingPunct="1"/>
            <a:r>
              <a:rPr lang="en-US" sz="1600" b="0" dirty="0"/>
              <a:t>D. Contains detailed business and technical </a:t>
            </a:r>
            <a:r>
              <a:rPr lang="en-US" sz="1600" b="0" dirty="0" smtClean="0"/>
              <a:t>information about </a:t>
            </a:r>
            <a:r>
              <a:rPr lang="en-US" sz="1600" b="0" dirty="0"/>
              <a:t>an information </a:t>
            </a:r>
            <a:r>
              <a:rPr lang="en-US" sz="1600" b="0" dirty="0" smtClean="0"/>
              <a:t>exchange</a:t>
            </a:r>
            <a:endParaRPr lang="en-US" sz="1600" b="0" dirty="0"/>
          </a:p>
        </p:txBody>
      </p:sp>
      <p:sp>
        <p:nvSpPr>
          <p:cNvPr id="9" name="Text Box 5"/>
          <p:cNvSpPr txBox="1">
            <a:spLocks noChangeArrowheads="1"/>
          </p:cNvSpPr>
          <p:nvPr/>
        </p:nvSpPr>
        <p:spPr bwMode="auto">
          <a:xfrm>
            <a:off x="1295400" y="2997374"/>
            <a:ext cx="7010400"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285750" lvl="1" indent="-285750" eaLnBrk="1" hangingPunct="1"/>
            <a:r>
              <a:rPr lang="en-US" sz="1600" b="0" dirty="0"/>
              <a:t>A. Records modifications made to an IEPD, the </a:t>
            </a:r>
            <a:r>
              <a:rPr lang="en-US" sz="1600" b="0" dirty="0" smtClean="0"/>
              <a:t>developer </a:t>
            </a:r>
            <a:r>
              <a:rPr lang="en-US" sz="1600" b="0" dirty="0"/>
              <a:t>of those changes, the change date, and the version </a:t>
            </a:r>
            <a:r>
              <a:rPr lang="en-US" sz="1600" b="0" dirty="0" smtClean="0"/>
              <a:t>number</a:t>
            </a:r>
            <a:endParaRPr lang="en-US" sz="1600" b="0" dirty="0"/>
          </a:p>
        </p:txBody>
      </p:sp>
      <p:sp>
        <p:nvSpPr>
          <p:cNvPr id="10" name="Text Box 6"/>
          <p:cNvSpPr txBox="1">
            <a:spLocks noChangeArrowheads="1"/>
          </p:cNvSpPr>
          <p:nvPr/>
        </p:nvSpPr>
        <p:spPr bwMode="auto">
          <a:xfrm>
            <a:off x="1295400" y="4373563"/>
            <a:ext cx="7315200"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285750" indent="-285750" eaLnBrk="1" hangingPunct="1"/>
            <a:r>
              <a:rPr lang="en-US" sz="1600" b="0" dirty="0"/>
              <a:t>C. Logically organizes the </a:t>
            </a:r>
            <a:r>
              <a:rPr lang="en-US" sz="1600" b="0" dirty="0" smtClean="0"/>
              <a:t>master </a:t>
            </a:r>
            <a:r>
              <a:rPr lang="en-US" sz="1600" b="0" dirty="0"/>
              <a:t>document in chronological order of the development artifact</a:t>
            </a:r>
          </a:p>
        </p:txBody>
      </p:sp>
      <p:sp>
        <p:nvSpPr>
          <p:cNvPr id="12" name="Oval 11"/>
          <p:cNvSpPr>
            <a:spLocks noChangeArrowheads="1"/>
          </p:cNvSpPr>
          <p:nvPr/>
        </p:nvSpPr>
        <p:spPr bwMode="auto">
          <a:xfrm>
            <a:off x="838200" y="373148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sz="2000" b="0"/>
          </a:p>
        </p:txBody>
      </p:sp>
      <p:sp>
        <p:nvSpPr>
          <p:cNvPr id="13" name="Oval 8"/>
          <p:cNvSpPr>
            <a:spLocks noChangeArrowheads="1"/>
          </p:cNvSpPr>
          <p:nvPr/>
        </p:nvSpPr>
        <p:spPr bwMode="auto">
          <a:xfrm>
            <a:off x="838200" y="441960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sz="2000" b="0"/>
          </a:p>
        </p:txBody>
      </p:sp>
      <p:sp>
        <p:nvSpPr>
          <p:cNvPr id="14" name="Oval 8"/>
          <p:cNvSpPr>
            <a:spLocks noChangeArrowheads="1"/>
          </p:cNvSpPr>
          <p:nvPr/>
        </p:nvSpPr>
        <p:spPr bwMode="auto">
          <a:xfrm>
            <a:off x="838200" y="509617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sz="2000" b="0"/>
          </a:p>
        </p:txBody>
      </p:sp>
      <p:sp>
        <p:nvSpPr>
          <p:cNvPr id="15" name="Oval 8"/>
          <p:cNvSpPr>
            <a:spLocks noChangeArrowheads="1"/>
          </p:cNvSpPr>
          <p:nvPr/>
        </p:nvSpPr>
        <p:spPr bwMode="auto">
          <a:xfrm>
            <a:off x="838200" y="309070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sz="2000" b="0"/>
          </a:p>
        </p:txBody>
      </p:sp>
    </p:spTree>
    <p:extLst>
      <p:ext uri="{BB962C8B-B14F-4D97-AF65-F5344CB8AC3E}">
        <p14:creationId xmlns:p14="http://schemas.microsoft.com/office/powerpoint/2010/main" val="3732991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56</a:t>
            </a:fld>
            <a:endParaRPr lang="en-US" dirty="0"/>
          </a:p>
        </p:txBody>
      </p:sp>
      <p:sp>
        <p:nvSpPr>
          <p:cNvPr id="3" name="Content Placeholder 2"/>
          <p:cNvSpPr>
            <a:spLocks noGrp="1"/>
          </p:cNvSpPr>
          <p:nvPr>
            <p:ph idx="1"/>
          </p:nvPr>
        </p:nvSpPr>
        <p:spPr/>
        <p:txBody>
          <a:bodyPr/>
          <a:lstStyle/>
          <a:p>
            <a:pPr>
              <a:spcBef>
                <a:spcPts val="480"/>
              </a:spcBef>
            </a:pPr>
            <a:r>
              <a:rPr lang="en-US" b="1" dirty="0">
                <a:solidFill>
                  <a:schemeClr val="tx2"/>
                </a:solidFill>
              </a:rPr>
              <a:t>True or False: The IEPD Metadata is NOT found within the IEPD Catalog</a:t>
            </a:r>
          </a:p>
        </p:txBody>
      </p:sp>
      <p:sp>
        <p:nvSpPr>
          <p:cNvPr id="5" name="Title 2"/>
          <p:cNvSpPr>
            <a:spLocks noGrp="1"/>
          </p:cNvSpPr>
          <p:nvPr>
            <p:ph type="title"/>
          </p:nvPr>
        </p:nvSpPr>
        <p:spPr/>
        <p:txBody>
          <a:bodyPr>
            <a:normAutofit/>
          </a:bodyPr>
          <a:lstStyle/>
          <a:p>
            <a:r>
              <a:rPr lang="en-US" dirty="0" smtClean="0"/>
              <a:t>Assessment: Question 3</a:t>
            </a:r>
            <a:endParaRPr lang="en-US" dirty="0"/>
          </a:p>
        </p:txBody>
      </p:sp>
      <p:sp>
        <p:nvSpPr>
          <p:cNvPr id="7" name="Text Box 3"/>
          <p:cNvSpPr txBox="1">
            <a:spLocks noChangeArrowheads="1"/>
          </p:cNvSpPr>
          <p:nvPr/>
        </p:nvSpPr>
        <p:spPr bwMode="auto">
          <a:xfrm>
            <a:off x="1355725" y="3429000"/>
            <a:ext cx="131127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B. </a:t>
            </a:r>
            <a:r>
              <a:rPr lang="en-US" sz="2000" b="0" dirty="0" smtClean="0">
                <a:solidFill>
                  <a:srgbClr val="646769"/>
                </a:solidFill>
              </a:rPr>
              <a:t>False</a:t>
            </a:r>
            <a:endParaRPr lang="en-US" sz="2000" b="0" dirty="0">
              <a:solidFill>
                <a:srgbClr val="646769"/>
              </a:solidFill>
            </a:endParaRPr>
          </a:p>
          <a:p>
            <a:pPr marL="0" lvl="1" eaLnBrk="1" hangingPunct="1"/>
            <a:endParaRPr lang="en-US" sz="2000" b="0" dirty="0">
              <a:solidFill>
                <a:srgbClr val="646769"/>
              </a:solidFill>
            </a:endParaRPr>
          </a:p>
        </p:txBody>
      </p:sp>
      <p:sp>
        <p:nvSpPr>
          <p:cNvPr id="8" name="Text Box 5"/>
          <p:cNvSpPr txBox="1">
            <a:spLocks noChangeArrowheads="1"/>
          </p:cNvSpPr>
          <p:nvPr/>
        </p:nvSpPr>
        <p:spPr bwMode="auto">
          <a:xfrm>
            <a:off x="1371600" y="2828925"/>
            <a:ext cx="128451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A. </a:t>
            </a:r>
            <a:r>
              <a:rPr lang="en-US" sz="2000" b="0" dirty="0" smtClean="0">
                <a:solidFill>
                  <a:srgbClr val="646769"/>
                </a:solidFill>
              </a:rPr>
              <a:t>True</a:t>
            </a:r>
            <a:endParaRPr lang="en-US" sz="2000" b="0" dirty="0">
              <a:solidFill>
                <a:srgbClr val="646769"/>
              </a:solidFill>
            </a:endParaRPr>
          </a:p>
        </p:txBody>
      </p:sp>
      <p:sp>
        <p:nvSpPr>
          <p:cNvPr id="10" name="Oval 8"/>
          <p:cNvSpPr>
            <a:spLocks noChangeArrowheads="1"/>
          </p:cNvSpPr>
          <p:nvPr/>
        </p:nvSpPr>
        <p:spPr bwMode="auto">
          <a:xfrm>
            <a:off x="990600" y="289819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1" name="Oval 10"/>
          <p:cNvSpPr>
            <a:spLocks noChangeArrowheads="1"/>
          </p:cNvSpPr>
          <p:nvPr/>
        </p:nvSpPr>
        <p:spPr bwMode="auto">
          <a:xfrm>
            <a:off x="990600" y="346710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Tree>
    <p:extLst>
      <p:ext uri="{BB962C8B-B14F-4D97-AF65-F5344CB8AC3E}">
        <p14:creationId xmlns:p14="http://schemas.microsoft.com/office/powerpoint/2010/main" val="10892408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57</a:t>
            </a:fld>
            <a:endParaRPr lang="en-US" dirty="0"/>
          </a:p>
        </p:txBody>
      </p:sp>
      <p:sp>
        <p:nvSpPr>
          <p:cNvPr id="5" name="Content Placeholder 1"/>
          <p:cNvSpPr>
            <a:spLocks noGrp="1"/>
          </p:cNvSpPr>
          <p:nvPr>
            <p:ph idx="1"/>
          </p:nvPr>
        </p:nvSpPr>
        <p:spPr/>
        <p:txBody>
          <a:bodyPr/>
          <a:lstStyle/>
          <a:p>
            <a:pPr marL="0" indent="0">
              <a:spcBef>
                <a:spcPts val="480"/>
              </a:spcBef>
              <a:buNone/>
            </a:pPr>
            <a:r>
              <a:rPr lang="en-US" sz="2000" b="1" dirty="0">
                <a:solidFill>
                  <a:schemeClr val="tx2"/>
                </a:solidFill>
              </a:rPr>
              <a:t>Identify the last three steps of </a:t>
            </a:r>
            <a:r>
              <a:rPr lang="en-US" sz="2000" b="1" dirty="0" smtClean="0">
                <a:solidFill>
                  <a:schemeClr val="tx2"/>
                </a:solidFill>
              </a:rPr>
              <a:t>the Assemble &amp; Document process.</a:t>
            </a:r>
          </a:p>
        </p:txBody>
      </p:sp>
      <p:sp>
        <p:nvSpPr>
          <p:cNvPr id="6" name="Title 2"/>
          <p:cNvSpPr>
            <a:spLocks noGrp="1"/>
          </p:cNvSpPr>
          <p:nvPr>
            <p:ph type="title"/>
          </p:nvPr>
        </p:nvSpPr>
        <p:spPr/>
        <p:txBody>
          <a:bodyPr>
            <a:normAutofit/>
          </a:bodyPr>
          <a:lstStyle/>
          <a:p>
            <a:r>
              <a:rPr lang="en-US" dirty="0" smtClean="0"/>
              <a:t>Assessment: Question 4</a:t>
            </a:r>
            <a:endParaRPr lang="en-US" dirty="0"/>
          </a:p>
        </p:txBody>
      </p:sp>
      <p:sp>
        <p:nvSpPr>
          <p:cNvPr id="7" name="Text Box 3"/>
          <p:cNvSpPr txBox="1">
            <a:spLocks noChangeArrowheads="1"/>
          </p:cNvSpPr>
          <p:nvPr/>
        </p:nvSpPr>
        <p:spPr bwMode="auto">
          <a:xfrm>
            <a:off x="2184410" y="2697163"/>
            <a:ext cx="125226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t>A.  Name</a:t>
            </a:r>
          </a:p>
        </p:txBody>
      </p:sp>
      <p:sp>
        <p:nvSpPr>
          <p:cNvPr id="8" name="Text Box 4"/>
          <p:cNvSpPr txBox="1">
            <a:spLocks noChangeArrowheads="1"/>
          </p:cNvSpPr>
          <p:nvPr/>
        </p:nvSpPr>
        <p:spPr bwMode="auto">
          <a:xfrm>
            <a:off x="2184410" y="3154363"/>
            <a:ext cx="141096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a:t>B.  Publish</a:t>
            </a:r>
          </a:p>
        </p:txBody>
      </p:sp>
      <p:sp>
        <p:nvSpPr>
          <p:cNvPr id="9" name="Text Box 5"/>
          <p:cNvSpPr txBox="1">
            <a:spLocks noChangeArrowheads="1"/>
          </p:cNvSpPr>
          <p:nvPr/>
        </p:nvSpPr>
        <p:spPr bwMode="auto">
          <a:xfrm>
            <a:off x="2184410" y="4126345"/>
            <a:ext cx="93968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t>D. </a:t>
            </a:r>
            <a:r>
              <a:rPr lang="en-US" sz="2000" b="0" dirty="0" smtClean="0"/>
              <a:t> Zip</a:t>
            </a:r>
            <a:endParaRPr lang="en-US" sz="2000" b="0" dirty="0"/>
          </a:p>
        </p:txBody>
      </p:sp>
      <p:sp>
        <p:nvSpPr>
          <p:cNvPr id="18" name="Text Box 6"/>
          <p:cNvSpPr txBox="1">
            <a:spLocks noChangeArrowheads="1"/>
          </p:cNvSpPr>
          <p:nvPr/>
        </p:nvSpPr>
        <p:spPr bwMode="auto">
          <a:xfrm>
            <a:off x="2184410" y="3657600"/>
            <a:ext cx="99738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a:t>C.  </a:t>
            </a:r>
            <a:r>
              <a:rPr lang="en-US" sz="2000" b="0">
                <a:ea typeface="MS Mincho" pitchFamily="49" charset="-128"/>
                <a:cs typeface="Times New Roman" pitchFamily="18" charset="0"/>
              </a:rPr>
              <a:t>File</a:t>
            </a:r>
          </a:p>
        </p:txBody>
      </p:sp>
      <p:sp>
        <p:nvSpPr>
          <p:cNvPr id="28" name="Rectangle 13"/>
          <p:cNvSpPr>
            <a:spLocks noChangeArrowheads="1"/>
          </p:cNvSpPr>
          <p:nvPr/>
        </p:nvSpPr>
        <p:spPr bwMode="auto">
          <a:xfrm>
            <a:off x="1640331" y="326140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1" name="Rectangle 17"/>
          <p:cNvSpPr>
            <a:spLocks noChangeArrowheads="1"/>
          </p:cNvSpPr>
          <p:nvPr/>
        </p:nvSpPr>
        <p:spPr bwMode="auto">
          <a:xfrm>
            <a:off x="1640331" y="4251761"/>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4" name="Rectangle 17"/>
          <p:cNvSpPr>
            <a:spLocks noChangeArrowheads="1"/>
          </p:cNvSpPr>
          <p:nvPr/>
        </p:nvSpPr>
        <p:spPr bwMode="auto">
          <a:xfrm>
            <a:off x="1640331" y="3778401"/>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7" name="Rectangle 17"/>
          <p:cNvSpPr>
            <a:spLocks noChangeArrowheads="1"/>
          </p:cNvSpPr>
          <p:nvPr/>
        </p:nvSpPr>
        <p:spPr bwMode="auto">
          <a:xfrm>
            <a:off x="1640331" y="278549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Tree>
    <p:extLst>
      <p:ext uri="{BB962C8B-B14F-4D97-AF65-F5344CB8AC3E}">
        <p14:creationId xmlns:p14="http://schemas.microsoft.com/office/powerpoint/2010/main" val="9782759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58</a:t>
            </a:fld>
            <a:endParaRPr lang="en-US" dirty="0"/>
          </a:p>
        </p:txBody>
      </p:sp>
      <p:sp>
        <p:nvSpPr>
          <p:cNvPr id="5" name="Content Placeholder 1"/>
          <p:cNvSpPr>
            <a:spLocks noGrp="1"/>
          </p:cNvSpPr>
          <p:nvPr>
            <p:ph idx="1"/>
          </p:nvPr>
        </p:nvSpPr>
        <p:spPr/>
        <p:txBody>
          <a:bodyPr/>
          <a:lstStyle/>
          <a:p>
            <a:pPr marL="0" indent="0">
              <a:buNone/>
            </a:pPr>
            <a:r>
              <a:rPr lang="en-US" sz="2000" b="1" dirty="0" smtClean="0">
                <a:solidFill>
                  <a:schemeClr val="tx2"/>
                </a:solidFill>
                <a:latin typeface="Arial"/>
                <a:cs typeface="Arial" charset="0"/>
              </a:rPr>
              <a:t>True or False: NIEM defines </a:t>
            </a:r>
            <a:r>
              <a:rPr lang="en-US" sz="2000" b="1" dirty="0">
                <a:solidFill>
                  <a:schemeClr val="tx2"/>
                </a:solidFill>
                <a:latin typeface="Arial"/>
                <a:cs typeface="Arial" charset="0"/>
              </a:rPr>
              <a:t>how you implement your </a:t>
            </a:r>
            <a:r>
              <a:rPr lang="en-US" sz="2000" b="1" dirty="0" smtClean="0">
                <a:solidFill>
                  <a:schemeClr val="tx2"/>
                </a:solidFill>
                <a:latin typeface="Arial"/>
                <a:cs typeface="Arial" charset="0"/>
              </a:rPr>
              <a:t>exchange.</a:t>
            </a:r>
          </a:p>
        </p:txBody>
      </p:sp>
      <p:sp>
        <p:nvSpPr>
          <p:cNvPr id="6" name="Title 2"/>
          <p:cNvSpPr>
            <a:spLocks noGrp="1"/>
          </p:cNvSpPr>
          <p:nvPr>
            <p:ph type="title"/>
          </p:nvPr>
        </p:nvSpPr>
        <p:spPr/>
        <p:txBody>
          <a:bodyPr>
            <a:normAutofit/>
          </a:bodyPr>
          <a:lstStyle/>
          <a:p>
            <a:r>
              <a:rPr lang="en-US" dirty="0" smtClean="0"/>
              <a:t>Assessment: Question 5</a:t>
            </a:r>
            <a:endParaRPr lang="en-US" dirty="0"/>
          </a:p>
        </p:txBody>
      </p:sp>
      <p:sp>
        <p:nvSpPr>
          <p:cNvPr id="13" name="Oval 8"/>
          <p:cNvSpPr>
            <a:spLocks noChangeArrowheads="1"/>
          </p:cNvSpPr>
          <p:nvPr/>
        </p:nvSpPr>
        <p:spPr bwMode="auto">
          <a:xfrm>
            <a:off x="1004460" y="291205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4" name="Oval 13"/>
          <p:cNvSpPr>
            <a:spLocks noChangeArrowheads="1"/>
          </p:cNvSpPr>
          <p:nvPr/>
        </p:nvSpPr>
        <p:spPr bwMode="auto">
          <a:xfrm>
            <a:off x="1004460" y="348096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7" name="Text Box 3"/>
          <p:cNvSpPr txBox="1">
            <a:spLocks noChangeArrowheads="1"/>
          </p:cNvSpPr>
          <p:nvPr/>
        </p:nvSpPr>
        <p:spPr bwMode="auto">
          <a:xfrm>
            <a:off x="1355725" y="3429000"/>
            <a:ext cx="131127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B. </a:t>
            </a:r>
            <a:r>
              <a:rPr lang="en-US" sz="2000" b="0" dirty="0" smtClean="0">
                <a:solidFill>
                  <a:srgbClr val="646769"/>
                </a:solidFill>
              </a:rPr>
              <a:t>False</a:t>
            </a:r>
            <a:endParaRPr lang="en-US" sz="2000" b="0" dirty="0">
              <a:solidFill>
                <a:srgbClr val="646769"/>
              </a:solidFill>
            </a:endParaRPr>
          </a:p>
          <a:p>
            <a:pPr marL="0" lvl="1" eaLnBrk="1" hangingPunct="1"/>
            <a:endParaRPr lang="en-US" sz="2000" b="0" dirty="0">
              <a:solidFill>
                <a:srgbClr val="646769"/>
              </a:solidFill>
            </a:endParaRPr>
          </a:p>
        </p:txBody>
      </p:sp>
      <p:sp>
        <p:nvSpPr>
          <p:cNvPr id="18" name="Text Box 5"/>
          <p:cNvSpPr txBox="1">
            <a:spLocks noChangeArrowheads="1"/>
          </p:cNvSpPr>
          <p:nvPr/>
        </p:nvSpPr>
        <p:spPr bwMode="auto">
          <a:xfrm>
            <a:off x="1371600" y="2828925"/>
            <a:ext cx="128451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A. </a:t>
            </a:r>
            <a:r>
              <a:rPr lang="en-US" sz="2000" b="0" dirty="0" smtClean="0">
                <a:solidFill>
                  <a:srgbClr val="646769"/>
                </a:solidFill>
              </a:rPr>
              <a:t>True</a:t>
            </a:r>
            <a:endParaRPr lang="en-US" sz="2000" b="0" dirty="0">
              <a:solidFill>
                <a:srgbClr val="646769"/>
              </a:solidFill>
            </a:endParaRPr>
          </a:p>
        </p:txBody>
      </p:sp>
    </p:spTree>
    <p:extLst>
      <p:ext uri="{BB962C8B-B14F-4D97-AF65-F5344CB8AC3E}">
        <p14:creationId xmlns:p14="http://schemas.microsoft.com/office/powerpoint/2010/main" val="18530819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59</a:t>
            </a:fld>
            <a:endParaRPr lang="en-US" dirty="0"/>
          </a:p>
        </p:txBody>
      </p:sp>
      <p:sp>
        <p:nvSpPr>
          <p:cNvPr id="5" name="Content Placeholder 1"/>
          <p:cNvSpPr>
            <a:spLocks noGrp="1"/>
          </p:cNvSpPr>
          <p:nvPr>
            <p:ph idx="1"/>
          </p:nvPr>
        </p:nvSpPr>
        <p:spPr/>
        <p:txBody>
          <a:bodyPr/>
          <a:lstStyle/>
          <a:p>
            <a:pPr marL="0" indent="0">
              <a:spcBef>
                <a:spcPts val="480"/>
              </a:spcBef>
              <a:buNone/>
            </a:pPr>
            <a:r>
              <a:rPr lang="en-US" sz="2000" b="1" dirty="0">
                <a:solidFill>
                  <a:srgbClr val="1F497D"/>
                </a:solidFill>
              </a:rPr>
              <a:t>Which of the following are key value propositions for IEPD publication</a:t>
            </a:r>
            <a:r>
              <a:rPr lang="en-US" sz="2000" b="1" dirty="0" smtClean="0">
                <a:solidFill>
                  <a:srgbClr val="1F497D"/>
                </a:solidFill>
              </a:rPr>
              <a:t>?</a:t>
            </a:r>
          </a:p>
        </p:txBody>
      </p:sp>
      <p:sp>
        <p:nvSpPr>
          <p:cNvPr id="6" name="Title 2"/>
          <p:cNvSpPr>
            <a:spLocks noGrp="1"/>
          </p:cNvSpPr>
          <p:nvPr>
            <p:ph type="title"/>
          </p:nvPr>
        </p:nvSpPr>
        <p:spPr/>
        <p:txBody>
          <a:bodyPr>
            <a:normAutofit/>
          </a:bodyPr>
          <a:lstStyle/>
          <a:p>
            <a:r>
              <a:rPr lang="en-US" dirty="0" smtClean="0"/>
              <a:t>Assessment: Question 6</a:t>
            </a:r>
            <a:endParaRPr lang="en-US" dirty="0"/>
          </a:p>
        </p:txBody>
      </p:sp>
      <p:sp>
        <p:nvSpPr>
          <p:cNvPr id="7" name="Text Box 3"/>
          <p:cNvSpPr txBox="1">
            <a:spLocks noChangeArrowheads="1"/>
          </p:cNvSpPr>
          <p:nvPr/>
        </p:nvSpPr>
        <p:spPr bwMode="auto">
          <a:xfrm>
            <a:off x="1279525" y="3124328"/>
            <a:ext cx="32768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a:solidFill>
                  <a:srgbClr val="646769"/>
                </a:solidFill>
              </a:rPr>
              <a:t>A.  Increased Collaboration</a:t>
            </a:r>
          </a:p>
        </p:txBody>
      </p:sp>
      <p:sp>
        <p:nvSpPr>
          <p:cNvPr id="8" name="Text Box 4"/>
          <p:cNvSpPr txBox="1">
            <a:spLocks noChangeArrowheads="1"/>
          </p:cNvSpPr>
          <p:nvPr/>
        </p:nvSpPr>
        <p:spPr bwMode="auto">
          <a:xfrm>
            <a:off x="1279525" y="4118765"/>
            <a:ext cx="367282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C.  </a:t>
            </a:r>
            <a:r>
              <a:rPr lang="en-US" sz="2000" b="0" dirty="0" smtClean="0">
                <a:solidFill>
                  <a:srgbClr val="646769"/>
                </a:solidFill>
              </a:rPr>
              <a:t>Decreased Cost </a:t>
            </a:r>
            <a:r>
              <a:rPr lang="en-US" sz="2000" b="0" dirty="0">
                <a:solidFill>
                  <a:srgbClr val="646769"/>
                </a:solidFill>
              </a:rPr>
              <a:t>Avoidance</a:t>
            </a:r>
          </a:p>
        </p:txBody>
      </p:sp>
      <p:sp>
        <p:nvSpPr>
          <p:cNvPr id="17" name="Text Box 6"/>
          <p:cNvSpPr txBox="1">
            <a:spLocks noChangeArrowheads="1"/>
          </p:cNvSpPr>
          <p:nvPr/>
        </p:nvSpPr>
        <p:spPr bwMode="auto">
          <a:xfrm>
            <a:off x="1279525" y="3639110"/>
            <a:ext cx="407182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B.  </a:t>
            </a:r>
            <a:r>
              <a:rPr lang="en-US" sz="2000" b="0" dirty="0" smtClean="0">
                <a:solidFill>
                  <a:srgbClr val="646769"/>
                </a:solidFill>
                <a:ea typeface="MS Mincho" pitchFamily="49" charset="-128"/>
                <a:cs typeface="Times New Roman" pitchFamily="18" charset="0"/>
              </a:rPr>
              <a:t>Decreased Development </a:t>
            </a:r>
            <a:r>
              <a:rPr lang="en-US" sz="2000" b="0" dirty="0">
                <a:solidFill>
                  <a:srgbClr val="646769"/>
                </a:solidFill>
                <a:ea typeface="MS Mincho" pitchFamily="49" charset="-128"/>
                <a:cs typeface="Times New Roman" pitchFamily="18" charset="0"/>
              </a:rPr>
              <a:t>Effort</a:t>
            </a:r>
          </a:p>
        </p:txBody>
      </p:sp>
      <p:sp>
        <p:nvSpPr>
          <p:cNvPr id="22" name="Text Box 4"/>
          <p:cNvSpPr txBox="1">
            <a:spLocks noChangeArrowheads="1"/>
          </p:cNvSpPr>
          <p:nvPr/>
        </p:nvSpPr>
        <p:spPr bwMode="auto">
          <a:xfrm>
            <a:off x="1279525" y="4652165"/>
            <a:ext cx="351916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D.  Expanded NIEM Adoption</a:t>
            </a:r>
          </a:p>
        </p:txBody>
      </p:sp>
      <p:sp>
        <p:nvSpPr>
          <p:cNvPr id="28" name="Rectangle 13"/>
          <p:cNvSpPr>
            <a:spLocks noChangeArrowheads="1"/>
          </p:cNvSpPr>
          <p:nvPr/>
        </p:nvSpPr>
        <p:spPr bwMode="auto">
          <a:xfrm>
            <a:off x="774407" y="3723225"/>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1" name="Rectangle 17"/>
          <p:cNvSpPr>
            <a:spLocks noChangeArrowheads="1"/>
          </p:cNvSpPr>
          <p:nvPr/>
        </p:nvSpPr>
        <p:spPr bwMode="auto">
          <a:xfrm>
            <a:off x="774407" y="3247310"/>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4" name="Rectangle 17"/>
          <p:cNvSpPr>
            <a:spLocks noChangeArrowheads="1"/>
          </p:cNvSpPr>
          <p:nvPr/>
        </p:nvSpPr>
        <p:spPr bwMode="auto">
          <a:xfrm>
            <a:off x="774407" y="4217128"/>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7" name="Rectangle 17"/>
          <p:cNvSpPr>
            <a:spLocks noChangeArrowheads="1"/>
          </p:cNvSpPr>
          <p:nvPr/>
        </p:nvSpPr>
        <p:spPr bwMode="auto">
          <a:xfrm>
            <a:off x="774407" y="4736674"/>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Tree>
    <p:extLst>
      <p:ext uri="{BB962C8B-B14F-4D97-AF65-F5344CB8AC3E}">
        <p14:creationId xmlns:p14="http://schemas.microsoft.com/office/powerpoint/2010/main" val="3055429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The IEPD lifecycle</a:t>
            </a:r>
          </a:p>
        </p:txBody>
      </p:sp>
      <p:sp>
        <p:nvSpPr>
          <p:cNvPr id="12" name="Slide Number Placeholder 5"/>
          <p:cNvSpPr txBox="1">
            <a:spLocks/>
          </p:cNvSpPr>
          <p:nvPr/>
        </p:nvSpPr>
        <p:spPr>
          <a:xfrm>
            <a:off x="3546442" y="6371822"/>
            <a:ext cx="2133600" cy="365125"/>
          </a:xfrm>
          <a:prstGeom prst="rect">
            <a:avLst/>
          </a:prstGeom>
        </p:spPr>
        <p:txBody>
          <a:bodyPr/>
          <a:lstStyle/>
          <a:p>
            <a:pPr algn="ctr" defTabSz="457200" fontAlgn="auto">
              <a:spcBef>
                <a:spcPts val="0"/>
              </a:spcBef>
              <a:spcAft>
                <a:spcPts val="0"/>
              </a:spcAft>
              <a:defRPr/>
            </a:pPr>
            <a:fld id="{DE814A3B-586F-6741-A578-6A3C03C31D10}" type="slidenum">
              <a:rPr lang="en-US" sz="1100" smtClean="0">
                <a:solidFill>
                  <a:srgbClr val="1F497D"/>
                </a:solidFill>
                <a:latin typeface="Arial"/>
                <a:cs typeface="+mn-cs"/>
              </a:rPr>
              <a:pPr algn="ctr" defTabSz="457200" fontAlgn="auto">
                <a:spcBef>
                  <a:spcPts val="0"/>
                </a:spcBef>
                <a:spcAft>
                  <a:spcPts val="0"/>
                </a:spcAft>
                <a:defRPr/>
              </a:pPr>
              <a:t>6</a:t>
            </a:fld>
            <a:endParaRPr lang="en-US" sz="1100" dirty="0">
              <a:solidFill>
                <a:srgbClr val="1F497D"/>
              </a:solidFill>
              <a:latin typeface="Arial"/>
              <a:cs typeface="+mn-cs"/>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6</a:t>
            </a:fld>
            <a:endParaRPr lang="en-US" dirty="0"/>
          </a:p>
        </p:txBody>
      </p:sp>
      <p:grpSp>
        <p:nvGrpSpPr>
          <p:cNvPr id="31" name="Group 30"/>
          <p:cNvGrpSpPr/>
          <p:nvPr/>
        </p:nvGrpSpPr>
        <p:grpSpPr>
          <a:xfrm>
            <a:off x="7407343" y="730894"/>
            <a:ext cx="1235427" cy="143483"/>
            <a:chOff x="3462929" y="4029126"/>
            <a:chExt cx="1696889" cy="197077"/>
          </a:xfrm>
        </p:grpSpPr>
        <p:cxnSp>
          <p:nvCxnSpPr>
            <p:cNvPr id="32" name="Straight Connector 31"/>
            <p:cNvCxnSpPr>
              <a:endCxn id="37"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21" name="Picture 20" descr="IEPD color bars_short.png"/>
          <p:cNvPicPr>
            <a:picLocks noChangeAspect="1"/>
          </p:cNvPicPr>
          <p:nvPr/>
        </p:nvPicPr>
        <p:blipFill>
          <a:blip r:embed="rId3" cstate="print"/>
          <a:stretch>
            <a:fillRect/>
          </a:stretch>
        </p:blipFill>
        <p:spPr>
          <a:xfrm>
            <a:off x="2247242" y="1086470"/>
            <a:ext cx="6339418" cy="4949622"/>
          </a:xfrm>
          <a:prstGeom prst="rect">
            <a:avLst/>
          </a:prstGeom>
        </p:spPr>
      </p:pic>
      <p:sp>
        <p:nvSpPr>
          <p:cNvPr id="22" name="TextBox 21"/>
          <p:cNvSpPr txBox="1"/>
          <p:nvPr/>
        </p:nvSpPr>
        <p:spPr>
          <a:xfrm>
            <a:off x="4305799" y="1096239"/>
            <a:ext cx="3976073" cy="95410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cs typeface="Arial" pitchFamily="34" charset="0"/>
              </a:rPr>
              <a:t>Review background, assess resource impact, understand business context, and identify information exchange business scenarios </a:t>
            </a:r>
          </a:p>
          <a:p>
            <a:pPr marL="174625" marR="0" lvl="0" indent="-174625" defTabSz="914400" eaLnBrk="1" fontAlgn="auto" latinLnBrk="0" hangingPunct="1">
              <a:lnSpc>
                <a:spcPct val="100000"/>
              </a:lnSpc>
              <a:spcBef>
                <a:spcPts val="0"/>
              </a:spcBef>
              <a:spcAft>
                <a:spcPts val="0"/>
              </a:spcAft>
              <a:buClrTx/>
              <a:buSzTx/>
              <a:buFont typeface="Arial"/>
              <a:buChar char="•"/>
              <a:tabLst/>
              <a:defRPr/>
            </a:pPr>
            <a:endParaRPr kumimoji="0" lang="en-US" sz="1400" b="0" i="1" u="none" strike="noStrike" kern="0" cap="none" spc="0" normalizeH="0" baseline="0" noProof="0" dirty="0" smtClean="0">
              <a:ln>
                <a:noFill/>
              </a:ln>
              <a:solidFill>
                <a:srgbClr val="646769"/>
              </a:solidFill>
              <a:effectLst/>
              <a:uLnTx/>
              <a:uFillTx/>
              <a:cs typeface="Arial" pitchFamily="34" charset="0"/>
            </a:endParaRPr>
          </a:p>
        </p:txBody>
      </p:sp>
      <p:sp>
        <p:nvSpPr>
          <p:cNvPr id="23" name="TextBox 22"/>
          <p:cNvSpPr txBox="1"/>
          <p:nvPr/>
        </p:nvSpPr>
        <p:spPr>
          <a:xfrm>
            <a:off x="4296033" y="1955096"/>
            <a:ext cx="4133592" cy="738664"/>
          </a:xfrm>
          <a:prstGeom prst="rect">
            <a:avLst/>
          </a:prstGeom>
          <a:noFill/>
        </p:spPr>
        <p:txBody>
          <a:bodyPr wrap="square" rtlCol="0">
            <a:spAutoFit/>
          </a:bodyPr>
          <a:lstStyle/>
          <a:p>
            <a:pPr fontAlgn="auto">
              <a:spcBef>
                <a:spcPts val="0"/>
              </a:spcBef>
              <a:spcAft>
                <a:spcPts val="0"/>
              </a:spcAft>
              <a:defRPr/>
            </a:pPr>
            <a:r>
              <a:rPr lang="en-US" sz="1400" dirty="0">
                <a:solidFill>
                  <a:srgbClr val="646769"/>
                </a:solidFill>
              </a:rPr>
              <a:t>Selected information exchange scenario  is further elaborated to understand and document the business context and data requirements </a:t>
            </a:r>
          </a:p>
        </p:txBody>
      </p:sp>
      <p:sp>
        <p:nvSpPr>
          <p:cNvPr id="25" name="TextBox 24"/>
          <p:cNvSpPr txBox="1"/>
          <p:nvPr/>
        </p:nvSpPr>
        <p:spPr>
          <a:xfrm>
            <a:off x="4305800" y="2774583"/>
            <a:ext cx="4280860" cy="954107"/>
          </a:xfrm>
          <a:prstGeom prst="rect">
            <a:avLst/>
          </a:prstGeom>
          <a:noFill/>
        </p:spPr>
        <p:txBody>
          <a:bodyPr wrap="square" rtlCol="0">
            <a:spAutoFit/>
          </a:bodyPr>
          <a:lstStyle/>
          <a:p>
            <a:pPr lvl="0" defTabSz="457200" fontAlgn="auto">
              <a:spcBef>
                <a:spcPts val="0"/>
              </a:spcBef>
              <a:spcAft>
                <a:spcPts val="0"/>
              </a:spcAft>
              <a:defRPr/>
            </a:pPr>
            <a:r>
              <a:rPr lang="en-US" sz="1400" dirty="0">
                <a:solidFill>
                  <a:srgbClr val="646769"/>
                </a:solidFill>
                <a:latin typeface="Arial"/>
              </a:rPr>
              <a:t>Create an exchange content model based on information exchange </a:t>
            </a:r>
            <a:r>
              <a:rPr lang="en-US" sz="1400" dirty="0" smtClean="0">
                <a:solidFill>
                  <a:srgbClr val="646769"/>
                </a:solidFill>
                <a:latin typeface="Arial"/>
              </a:rPr>
              <a:t>requirements. The </a:t>
            </a:r>
            <a:r>
              <a:rPr lang="en-US" sz="1400" dirty="0">
                <a:solidFill>
                  <a:srgbClr val="646769"/>
                </a:solidFill>
                <a:latin typeface="Arial"/>
              </a:rPr>
              <a:t>Exchange Content Model is then mapped to NIEM.</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1" u="none" strike="noStrike" kern="0" cap="none" spc="0" normalizeH="0" baseline="0" noProof="0" dirty="0">
              <a:ln>
                <a:noFill/>
              </a:ln>
              <a:solidFill>
                <a:srgbClr val="646769"/>
              </a:solidFill>
              <a:effectLst/>
              <a:uLnTx/>
              <a:uFillTx/>
              <a:cs typeface="Arial" pitchFamily="34" charset="0"/>
            </a:endParaRPr>
          </a:p>
        </p:txBody>
      </p:sp>
      <p:sp>
        <p:nvSpPr>
          <p:cNvPr id="27" name="TextBox 26"/>
          <p:cNvSpPr txBox="1"/>
          <p:nvPr/>
        </p:nvSpPr>
        <p:spPr>
          <a:xfrm>
            <a:off x="4296032" y="3602525"/>
            <a:ext cx="4133593" cy="738664"/>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cs typeface="Arial" pitchFamily="34" charset="0"/>
              </a:rPr>
              <a:t>Create a set of exchange-specific NIEM conformant XML schemas that implement the data model created for the exchange</a:t>
            </a:r>
          </a:p>
        </p:txBody>
      </p:sp>
      <p:sp>
        <p:nvSpPr>
          <p:cNvPr id="38" name="TextBox 37"/>
          <p:cNvSpPr txBox="1"/>
          <p:nvPr/>
        </p:nvSpPr>
        <p:spPr>
          <a:xfrm>
            <a:off x="4296032" y="4423140"/>
            <a:ext cx="4133594" cy="95410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cs typeface="Arial" pitchFamily="34" charset="0"/>
              </a:rPr>
              <a:t>Prepare and package all related files for this IEPD into a single self‐contained, self-documented, portable archive file</a:t>
            </a:r>
          </a:p>
          <a:p>
            <a:pPr marL="91440" marR="0" lvl="0" indent="-91440" defTabSz="914400" eaLnBrk="1" fontAlgn="auto" latinLnBrk="0" hangingPunct="1">
              <a:lnSpc>
                <a:spcPct val="100000"/>
              </a:lnSpc>
              <a:spcBef>
                <a:spcPts val="0"/>
              </a:spcBef>
              <a:spcAft>
                <a:spcPts val="0"/>
              </a:spcAft>
              <a:buClrTx/>
              <a:buSzTx/>
              <a:buFont typeface="Arial" pitchFamily="34" charset="0"/>
              <a:buChar char="•"/>
              <a:tabLst/>
              <a:defRPr/>
            </a:pPr>
            <a:endParaRPr kumimoji="0" lang="en-US" sz="1400" b="0" i="0" u="none" strike="noStrike" kern="0" cap="none" spc="0" normalizeH="0" baseline="0" noProof="0" dirty="0" smtClean="0">
              <a:ln>
                <a:noFill/>
              </a:ln>
              <a:solidFill>
                <a:srgbClr val="646769"/>
              </a:solidFill>
              <a:effectLst/>
              <a:uLnTx/>
              <a:uFillTx/>
              <a:cs typeface="Arial" pitchFamily="34" charset="0"/>
            </a:endParaRPr>
          </a:p>
        </p:txBody>
      </p:sp>
      <p:sp>
        <p:nvSpPr>
          <p:cNvPr id="39" name="TextBox 38"/>
          <p:cNvSpPr txBox="1"/>
          <p:nvPr/>
        </p:nvSpPr>
        <p:spPr>
          <a:xfrm>
            <a:off x="4305800" y="5336503"/>
            <a:ext cx="3895224" cy="738664"/>
          </a:xfrm>
          <a:prstGeom prst="rect">
            <a:avLst/>
          </a:prstGeom>
          <a:noFill/>
        </p:spPr>
        <p:txBody>
          <a:bodyPr wrap="square" rtlCol="0">
            <a:spAutoFit/>
          </a:bodyPr>
          <a:lstStyle/>
          <a:p>
            <a:pPr fontAlgn="auto">
              <a:spcBef>
                <a:spcPts val="0"/>
              </a:spcBef>
              <a:spcAft>
                <a:spcPts val="0"/>
              </a:spcAft>
              <a:defRPr/>
            </a:pPr>
            <a:r>
              <a:rPr lang="en-US" sz="1400" dirty="0" smtClean="0">
                <a:solidFill>
                  <a:srgbClr val="646769"/>
                </a:solidFill>
              </a:rPr>
              <a:t>Implement </a:t>
            </a:r>
            <a:r>
              <a:rPr lang="en-US" sz="1400" dirty="0">
                <a:solidFill>
                  <a:srgbClr val="646769"/>
                </a:solidFill>
              </a:rPr>
              <a:t>the IEPD into production as well as publish the IEPD for search, discovery, and reuse.</a:t>
            </a:r>
          </a:p>
        </p:txBody>
      </p:sp>
      <p:pic>
        <p:nvPicPr>
          <p:cNvPr id="40" name="Picture 2" descr="https://www.niem.gov/SiteAssets/Site%20Images/iepd-lifecycle.png"/>
          <p:cNvPicPr>
            <a:picLocks noGrp="1" noChangeAspect="1" noChangeArrowheads="1"/>
          </p:cNvPicPr>
          <p:nvPr>
            <p:ph sz="half" idx="4294967295"/>
          </p:nvPr>
        </p:nvPicPr>
        <p:blipFill>
          <a:blip r:embed="rId4" cstate="print"/>
          <a:srcRect/>
          <a:stretch>
            <a:fillRect/>
          </a:stretch>
        </p:blipFill>
        <p:spPr bwMode="auto">
          <a:xfrm>
            <a:off x="0" y="2415859"/>
            <a:ext cx="2247242" cy="2290843"/>
          </a:xfrm>
          <a:prstGeom prst="rect">
            <a:avLst/>
          </a:prstGeom>
          <a:noFill/>
        </p:spPr>
      </p:pic>
    </p:spTree>
    <p:extLst>
      <p:ext uri="{BB962C8B-B14F-4D97-AF65-F5344CB8AC3E}">
        <p14:creationId xmlns:p14="http://schemas.microsoft.com/office/powerpoint/2010/main" val="3089538538"/>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60</a:t>
            </a:fld>
            <a:endParaRPr lang="en-US" dirty="0"/>
          </a:p>
        </p:txBody>
      </p:sp>
      <p:sp>
        <p:nvSpPr>
          <p:cNvPr id="3" name="Content Placeholder 2"/>
          <p:cNvSpPr>
            <a:spLocks noGrp="1"/>
          </p:cNvSpPr>
          <p:nvPr>
            <p:ph idx="1"/>
          </p:nvPr>
        </p:nvSpPr>
        <p:spPr/>
        <p:txBody>
          <a:bodyPr/>
          <a:lstStyle/>
          <a:p>
            <a:r>
              <a:rPr lang="en-US" b="1" dirty="0">
                <a:solidFill>
                  <a:srgbClr val="1F497D"/>
                </a:solidFill>
                <a:cs typeface="Arial" charset="0"/>
              </a:rPr>
              <a:t>True or False: </a:t>
            </a:r>
            <a:r>
              <a:rPr lang="en-US" b="1" kern="0" dirty="0">
                <a:solidFill>
                  <a:srgbClr val="1F497D"/>
                </a:solidFill>
              </a:rPr>
              <a:t>NIEM 3.0 provides support for existing versions of IC-ISM metadata attributes.</a:t>
            </a:r>
          </a:p>
        </p:txBody>
      </p:sp>
      <p:sp>
        <p:nvSpPr>
          <p:cNvPr id="5" name="Title 2"/>
          <p:cNvSpPr>
            <a:spLocks noGrp="1"/>
          </p:cNvSpPr>
          <p:nvPr>
            <p:ph type="title"/>
          </p:nvPr>
        </p:nvSpPr>
        <p:spPr/>
        <p:txBody>
          <a:bodyPr>
            <a:normAutofit/>
          </a:bodyPr>
          <a:lstStyle/>
          <a:p>
            <a:r>
              <a:rPr lang="en-US" dirty="0" smtClean="0"/>
              <a:t>Assessment: Question 7</a:t>
            </a:r>
            <a:endParaRPr lang="en-US" dirty="0"/>
          </a:p>
        </p:txBody>
      </p:sp>
      <p:sp>
        <p:nvSpPr>
          <p:cNvPr id="6" name="Text Box 3"/>
          <p:cNvSpPr txBox="1">
            <a:spLocks noChangeArrowheads="1"/>
          </p:cNvSpPr>
          <p:nvPr/>
        </p:nvSpPr>
        <p:spPr bwMode="auto">
          <a:xfrm>
            <a:off x="1355725" y="3432319"/>
            <a:ext cx="13112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t>B. </a:t>
            </a:r>
            <a:r>
              <a:rPr lang="en-US" sz="2000" b="0" dirty="0" smtClean="0"/>
              <a:t>False</a:t>
            </a:r>
            <a:endParaRPr lang="en-US" sz="2000" b="0" dirty="0"/>
          </a:p>
        </p:txBody>
      </p:sp>
      <p:sp>
        <p:nvSpPr>
          <p:cNvPr id="7" name="Text Box 5"/>
          <p:cNvSpPr txBox="1">
            <a:spLocks noChangeArrowheads="1"/>
          </p:cNvSpPr>
          <p:nvPr/>
        </p:nvSpPr>
        <p:spPr bwMode="auto">
          <a:xfrm>
            <a:off x="1371600" y="2832244"/>
            <a:ext cx="128451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t>A. </a:t>
            </a:r>
            <a:r>
              <a:rPr lang="en-US" sz="2000" b="0" dirty="0" smtClean="0"/>
              <a:t>True</a:t>
            </a:r>
            <a:endParaRPr lang="en-US" sz="2000" b="0" dirty="0"/>
          </a:p>
        </p:txBody>
      </p:sp>
      <p:sp>
        <p:nvSpPr>
          <p:cNvPr id="12" name="Oval 8"/>
          <p:cNvSpPr>
            <a:spLocks noChangeArrowheads="1"/>
          </p:cNvSpPr>
          <p:nvPr/>
        </p:nvSpPr>
        <p:spPr bwMode="auto">
          <a:xfrm>
            <a:off x="1004460" y="291205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3" name="Oval 12"/>
          <p:cNvSpPr>
            <a:spLocks noChangeArrowheads="1"/>
          </p:cNvSpPr>
          <p:nvPr/>
        </p:nvSpPr>
        <p:spPr bwMode="auto">
          <a:xfrm>
            <a:off x="1004460" y="348096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Tree>
    <p:extLst>
      <p:ext uri="{BB962C8B-B14F-4D97-AF65-F5344CB8AC3E}">
        <p14:creationId xmlns:p14="http://schemas.microsoft.com/office/powerpoint/2010/main" val="113640187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61</a:t>
            </a:fld>
            <a:endParaRPr lang="en-US" dirty="0"/>
          </a:p>
        </p:txBody>
      </p:sp>
      <p:sp>
        <p:nvSpPr>
          <p:cNvPr id="5" name="Content Placeholder 1"/>
          <p:cNvSpPr>
            <a:spLocks noGrp="1"/>
          </p:cNvSpPr>
          <p:nvPr>
            <p:ph idx="1"/>
          </p:nvPr>
        </p:nvSpPr>
        <p:spPr/>
        <p:txBody>
          <a:bodyPr>
            <a:normAutofit/>
          </a:bodyPr>
          <a:lstStyle/>
          <a:p>
            <a:pPr marL="0" indent="0">
              <a:buNone/>
            </a:pPr>
            <a:r>
              <a:rPr lang="en-US" sz="2000" b="1" dirty="0" smtClean="0">
                <a:solidFill>
                  <a:schemeClr val="tx2"/>
                </a:solidFill>
              </a:rPr>
              <a:t>True or False: An IEPD </a:t>
            </a:r>
            <a:r>
              <a:rPr lang="en-US" sz="2000" b="1" dirty="0">
                <a:solidFill>
                  <a:schemeClr val="tx2"/>
                </a:solidFill>
              </a:rPr>
              <a:t>Master Document </a:t>
            </a:r>
            <a:r>
              <a:rPr lang="en-US" sz="2000" b="1" dirty="0" smtClean="0">
                <a:solidFill>
                  <a:schemeClr val="tx2"/>
                </a:solidFill>
              </a:rPr>
              <a:t>generally </a:t>
            </a:r>
            <a:r>
              <a:rPr lang="en-US" sz="2000" b="1" dirty="0">
                <a:solidFill>
                  <a:schemeClr val="tx2"/>
                </a:solidFill>
              </a:rPr>
              <a:t>includes all models and documentation artifacts include in an </a:t>
            </a:r>
            <a:r>
              <a:rPr lang="en-US" sz="2000" b="1" dirty="0" smtClean="0">
                <a:solidFill>
                  <a:schemeClr val="tx2"/>
                </a:solidFill>
              </a:rPr>
              <a:t>IEPD, </a:t>
            </a:r>
            <a:r>
              <a:rPr lang="en-US" sz="2000" b="1" u="sng" dirty="0" smtClean="0">
                <a:solidFill>
                  <a:schemeClr val="tx2"/>
                </a:solidFill>
              </a:rPr>
              <a:t>including</a:t>
            </a:r>
            <a:r>
              <a:rPr lang="en-US" sz="2000" b="1" dirty="0" smtClean="0">
                <a:solidFill>
                  <a:schemeClr val="tx2"/>
                </a:solidFill>
              </a:rPr>
              <a:t> </a:t>
            </a:r>
            <a:r>
              <a:rPr lang="en-US" sz="2000" b="1" dirty="0">
                <a:solidFill>
                  <a:schemeClr val="tx2"/>
                </a:solidFill>
              </a:rPr>
              <a:t>exchange files or XML </a:t>
            </a:r>
            <a:r>
              <a:rPr lang="en-US" sz="2000" b="1" dirty="0" smtClean="0">
                <a:solidFill>
                  <a:schemeClr val="tx2"/>
                </a:solidFill>
              </a:rPr>
              <a:t>code.</a:t>
            </a:r>
          </a:p>
        </p:txBody>
      </p:sp>
      <p:sp>
        <p:nvSpPr>
          <p:cNvPr id="6" name="Title 2"/>
          <p:cNvSpPr>
            <a:spLocks noGrp="1"/>
          </p:cNvSpPr>
          <p:nvPr>
            <p:ph type="title"/>
          </p:nvPr>
        </p:nvSpPr>
        <p:spPr/>
        <p:txBody>
          <a:bodyPr>
            <a:normAutofit/>
          </a:bodyPr>
          <a:lstStyle/>
          <a:p>
            <a:r>
              <a:rPr lang="en-US" dirty="0" smtClean="0"/>
              <a:t>Assessment: Question 8</a:t>
            </a:r>
            <a:endParaRPr lang="en-US" dirty="0"/>
          </a:p>
        </p:txBody>
      </p:sp>
      <p:sp>
        <p:nvSpPr>
          <p:cNvPr id="7" name="Text Box 3"/>
          <p:cNvSpPr txBox="1">
            <a:spLocks noChangeArrowheads="1"/>
          </p:cNvSpPr>
          <p:nvPr/>
        </p:nvSpPr>
        <p:spPr bwMode="auto">
          <a:xfrm>
            <a:off x="1360340" y="3310315"/>
            <a:ext cx="51212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A. </a:t>
            </a:r>
            <a:r>
              <a:rPr lang="en-US" sz="2000" b="0" dirty="0" smtClean="0">
                <a:solidFill>
                  <a:srgbClr val="646769"/>
                </a:solidFill>
              </a:rPr>
              <a:t>True</a:t>
            </a:r>
            <a:endParaRPr lang="en-US" sz="2000" b="0" dirty="0">
              <a:solidFill>
                <a:srgbClr val="646769"/>
              </a:solidFill>
            </a:endParaRPr>
          </a:p>
        </p:txBody>
      </p:sp>
      <p:sp>
        <p:nvSpPr>
          <p:cNvPr id="8" name="Text Box 4"/>
          <p:cNvSpPr txBox="1">
            <a:spLocks noChangeArrowheads="1"/>
          </p:cNvSpPr>
          <p:nvPr/>
        </p:nvSpPr>
        <p:spPr bwMode="auto">
          <a:xfrm>
            <a:off x="1376215" y="3877673"/>
            <a:ext cx="48768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B. </a:t>
            </a:r>
            <a:r>
              <a:rPr lang="en-US" sz="2000" b="0" dirty="0" smtClean="0">
                <a:solidFill>
                  <a:srgbClr val="646769"/>
                </a:solidFill>
              </a:rPr>
              <a:t>False</a:t>
            </a:r>
            <a:endParaRPr lang="en-US" sz="2000" b="0" dirty="0">
              <a:solidFill>
                <a:srgbClr val="646769"/>
              </a:solidFill>
            </a:endParaRPr>
          </a:p>
        </p:txBody>
      </p:sp>
      <p:sp>
        <p:nvSpPr>
          <p:cNvPr id="13" name="Oval 8"/>
          <p:cNvSpPr>
            <a:spLocks noChangeArrowheads="1"/>
          </p:cNvSpPr>
          <p:nvPr/>
        </p:nvSpPr>
        <p:spPr bwMode="auto">
          <a:xfrm>
            <a:off x="1004460" y="336231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4" name="Oval 13"/>
          <p:cNvSpPr>
            <a:spLocks noChangeArrowheads="1"/>
          </p:cNvSpPr>
          <p:nvPr/>
        </p:nvSpPr>
        <p:spPr bwMode="auto">
          <a:xfrm>
            <a:off x="1004460" y="393121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Tree>
    <p:extLst>
      <p:ext uri="{BB962C8B-B14F-4D97-AF65-F5344CB8AC3E}">
        <p14:creationId xmlns:p14="http://schemas.microsoft.com/office/powerpoint/2010/main" val="183156092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62</a:t>
            </a:fld>
            <a:endParaRPr lang="en-US" dirty="0"/>
          </a:p>
        </p:txBody>
      </p:sp>
      <p:sp>
        <p:nvSpPr>
          <p:cNvPr id="3" name="Content Placeholder 2"/>
          <p:cNvSpPr>
            <a:spLocks noGrp="1"/>
          </p:cNvSpPr>
          <p:nvPr>
            <p:ph idx="1"/>
          </p:nvPr>
        </p:nvSpPr>
        <p:spPr/>
        <p:txBody>
          <a:bodyPr/>
          <a:lstStyle/>
          <a:p>
            <a:r>
              <a:rPr lang="en-US" b="1" dirty="0">
                <a:solidFill>
                  <a:schemeClr val="tx2"/>
                </a:solidFill>
              </a:rPr>
              <a:t>Some repositories have a publishing “lifecycle” that places IEPDs in which one of three states?</a:t>
            </a:r>
          </a:p>
        </p:txBody>
      </p:sp>
      <p:sp>
        <p:nvSpPr>
          <p:cNvPr id="5" name="Title 2"/>
          <p:cNvSpPr>
            <a:spLocks noGrp="1"/>
          </p:cNvSpPr>
          <p:nvPr>
            <p:ph type="title"/>
          </p:nvPr>
        </p:nvSpPr>
        <p:spPr/>
        <p:txBody>
          <a:bodyPr>
            <a:normAutofit/>
          </a:bodyPr>
          <a:lstStyle/>
          <a:p>
            <a:r>
              <a:rPr lang="en-US" dirty="0" smtClean="0"/>
              <a:t>Assessment: Question 9</a:t>
            </a:r>
            <a:endParaRPr lang="en-US" dirty="0"/>
          </a:p>
        </p:txBody>
      </p:sp>
      <p:sp>
        <p:nvSpPr>
          <p:cNvPr id="7" name="Text Box 3"/>
          <p:cNvSpPr txBox="1">
            <a:spLocks noChangeArrowheads="1"/>
          </p:cNvSpPr>
          <p:nvPr/>
        </p:nvSpPr>
        <p:spPr bwMode="auto">
          <a:xfrm>
            <a:off x="1327134" y="2951153"/>
            <a:ext cx="13952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A.  </a:t>
            </a:r>
            <a:r>
              <a:rPr lang="en-US" sz="2000" b="0" dirty="0" smtClean="0">
                <a:solidFill>
                  <a:srgbClr val="646769"/>
                </a:solidFill>
              </a:rPr>
              <a:t>Staged</a:t>
            </a:r>
            <a:endParaRPr lang="en-US" sz="2000" b="0" dirty="0">
              <a:solidFill>
                <a:srgbClr val="646769"/>
              </a:solidFill>
            </a:endParaRPr>
          </a:p>
        </p:txBody>
      </p:sp>
      <p:sp>
        <p:nvSpPr>
          <p:cNvPr id="8" name="Text Box 4"/>
          <p:cNvSpPr txBox="1">
            <a:spLocks noChangeArrowheads="1"/>
          </p:cNvSpPr>
          <p:nvPr/>
        </p:nvSpPr>
        <p:spPr bwMode="auto">
          <a:xfrm>
            <a:off x="1327134" y="3419898"/>
            <a:ext cx="169629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B.  </a:t>
            </a:r>
            <a:r>
              <a:rPr lang="en-US" sz="2000" b="0" dirty="0" smtClean="0">
                <a:solidFill>
                  <a:srgbClr val="646769"/>
                </a:solidFill>
              </a:rPr>
              <a:t>Published</a:t>
            </a:r>
            <a:endParaRPr lang="en-US" sz="2000" b="0" dirty="0">
              <a:solidFill>
                <a:srgbClr val="646769"/>
              </a:solidFill>
            </a:endParaRPr>
          </a:p>
        </p:txBody>
      </p:sp>
      <p:sp>
        <p:nvSpPr>
          <p:cNvPr id="9" name="Text Box 5"/>
          <p:cNvSpPr txBox="1">
            <a:spLocks noChangeArrowheads="1"/>
          </p:cNvSpPr>
          <p:nvPr/>
        </p:nvSpPr>
        <p:spPr bwMode="auto">
          <a:xfrm>
            <a:off x="1327134" y="4414970"/>
            <a:ext cx="193674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D.  </a:t>
            </a:r>
            <a:r>
              <a:rPr lang="en-US" sz="2000" b="0" dirty="0" smtClean="0">
                <a:solidFill>
                  <a:srgbClr val="646769"/>
                </a:solidFill>
              </a:rPr>
              <a:t>Deactivated</a:t>
            </a:r>
            <a:endParaRPr lang="en-US" sz="2000" b="0" dirty="0">
              <a:solidFill>
                <a:srgbClr val="646769"/>
              </a:solidFill>
            </a:endParaRPr>
          </a:p>
        </p:txBody>
      </p:sp>
      <p:sp>
        <p:nvSpPr>
          <p:cNvPr id="10" name="Text Box 6"/>
          <p:cNvSpPr txBox="1">
            <a:spLocks noChangeArrowheads="1"/>
          </p:cNvSpPr>
          <p:nvPr/>
        </p:nvSpPr>
        <p:spPr bwMode="auto">
          <a:xfrm>
            <a:off x="1327134" y="3923135"/>
            <a:ext cx="209384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none">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eaLnBrk="1" hangingPunct="1"/>
            <a:r>
              <a:rPr lang="en-US" sz="2000" b="0" dirty="0">
                <a:solidFill>
                  <a:srgbClr val="646769"/>
                </a:solidFill>
              </a:rPr>
              <a:t>C.  </a:t>
            </a:r>
            <a:r>
              <a:rPr lang="en-US" sz="2000" b="0" dirty="0" smtClean="0">
                <a:solidFill>
                  <a:srgbClr val="646769"/>
                </a:solidFill>
                <a:ea typeface="MS Mincho" pitchFamily="49" charset="-128"/>
                <a:cs typeface="Times New Roman" pitchFamily="18" charset="0"/>
              </a:rPr>
              <a:t>Development</a:t>
            </a:r>
            <a:endParaRPr lang="en-US" sz="2000" b="0" dirty="0">
              <a:solidFill>
                <a:srgbClr val="646769"/>
              </a:solidFill>
              <a:ea typeface="MS Mincho" pitchFamily="49" charset="-128"/>
              <a:cs typeface="Times New Roman" pitchFamily="18" charset="0"/>
            </a:endParaRPr>
          </a:p>
        </p:txBody>
      </p:sp>
      <p:sp>
        <p:nvSpPr>
          <p:cNvPr id="28" name="Rectangle 13"/>
          <p:cNvSpPr>
            <a:spLocks noChangeArrowheads="1"/>
          </p:cNvSpPr>
          <p:nvPr/>
        </p:nvSpPr>
        <p:spPr bwMode="auto">
          <a:xfrm>
            <a:off x="774407" y="4023414"/>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1" name="Rectangle 17"/>
          <p:cNvSpPr>
            <a:spLocks noChangeArrowheads="1"/>
          </p:cNvSpPr>
          <p:nvPr/>
        </p:nvSpPr>
        <p:spPr bwMode="auto">
          <a:xfrm>
            <a:off x="774407" y="3051045"/>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4" name="Rectangle 17"/>
          <p:cNvSpPr>
            <a:spLocks noChangeArrowheads="1"/>
          </p:cNvSpPr>
          <p:nvPr/>
        </p:nvSpPr>
        <p:spPr bwMode="auto">
          <a:xfrm>
            <a:off x="774407" y="3535953"/>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7" name="Rectangle 17"/>
          <p:cNvSpPr>
            <a:spLocks noChangeArrowheads="1"/>
          </p:cNvSpPr>
          <p:nvPr/>
        </p:nvSpPr>
        <p:spPr bwMode="auto">
          <a:xfrm>
            <a:off x="774407" y="4494225"/>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Tree>
    <p:extLst>
      <p:ext uri="{BB962C8B-B14F-4D97-AF65-F5344CB8AC3E}">
        <p14:creationId xmlns:p14="http://schemas.microsoft.com/office/powerpoint/2010/main" val="3237037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6E6030FC-FB78-5E4D-92EA-5D9433591EA9}" type="slidenum">
              <a:rPr lang="en-US" smtClean="0"/>
              <a:pPr/>
              <a:t>63</a:t>
            </a:fld>
            <a:endParaRPr lang="en-US" dirty="0"/>
          </a:p>
        </p:txBody>
      </p:sp>
      <p:sp>
        <p:nvSpPr>
          <p:cNvPr id="5" name="Content Placeholder 1"/>
          <p:cNvSpPr>
            <a:spLocks noGrp="1"/>
          </p:cNvSpPr>
          <p:nvPr>
            <p:ph idx="1"/>
          </p:nvPr>
        </p:nvSpPr>
        <p:spPr/>
        <p:txBody>
          <a:bodyPr>
            <a:normAutofit/>
          </a:bodyPr>
          <a:lstStyle/>
          <a:p>
            <a:pPr marL="0" indent="0">
              <a:buNone/>
            </a:pPr>
            <a:r>
              <a:rPr lang="en-US" sz="2000" b="1" dirty="0" smtClean="0">
                <a:solidFill>
                  <a:schemeClr val="tx2"/>
                </a:solidFill>
              </a:rPr>
              <a:t>True or False: As it relates to privacy, </a:t>
            </a:r>
            <a:r>
              <a:rPr lang="en-US" sz="2000" b="1" kern="0" dirty="0" smtClean="0">
                <a:solidFill>
                  <a:schemeClr val="tx2"/>
                </a:solidFill>
              </a:rPr>
              <a:t>NIEM dictates </a:t>
            </a:r>
            <a:r>
              <a:rPr lang="en-US" sz="2000" b="1" kern="0" dirty="0">
                <a:solidFill>
                  <a:schemeClr val="tx2"/>
                </a:solidFill>
              </a:rPr>
              <a:t>how agencies handle privacy issues. </a:t>
            </a:r>
            <a:endParaRPr lang="en-US" sz="2000" b="1" kern="0" dirty="0" smtClean="0">
              <a:solidFill>
                <a:schemeClr val="tx2"/>
              </a:solidFill>
            </a:endParaRPr>
          </a:p>
        </p:txBody>
      </p:sp>
      <p:sp>
        <p:nvSpPr>
          <p:cNvPr id="6" name="Title 2"/>
          <p:cNvSpPr>
            <a:spLocks noGrp="1"/>
          </p:cNvSpPr>
          <p:nvPr>
            <p:ph type="title"/>
          </p:nvPr>
        </p:nvSpPr>
        <p:spPr/>
        <p:txBody>
          <a:bodyPr>
            <a:normAutofit/>
          </a:bodyPr>
          <a:lstStyle/>
          <a:p>
            <a:r>
              <a:rPr lang="en-US" dirty="0" smtClean="0"/>
              <a:t>Assessment: Question 10</a:t>
            </a:r>
            <a:endParaRPr lang="en-US" dirty="0"/>
          </a:p>
        </p:txBody>
      </p:sp>
      <p:sp>
        <p:nvSpPr>
          <p:cNvPr id="7" name="Text Box 3"/>
          <p:cNvSpPr txBox="1">
            <a:spLocks noChangeArrowheads="1"/>
          </p:cNvSpPr>
          <p:nvPr/>
        </p:nvSpPr>
        <p:spPr bwMode="auto">
          <a:xfrm>
            <a:off x="1370667" y="3714690"/>
            <a:ext cx="13112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B. </a:t>
            </a:r>
            <a:r>
              <a:rPr lang="en-US" sz="2000" b="0" dirty="0" smtClean="0">
                <a:solidFill>
                  <a:srgbClr val="646769"/>
                </a:solidFill>
              </a:rPr>
              <a:t>False</a:t>
            </a:r>
            <a:endParaRPr lang="en-US" sz="2000" b="0" dirty="0">
              <a:solidFill>
                <a:srgbClr val="646769"/>
              </a:solidFill>
            </a:endParaRPr>
          </a:p>
        </p:txBody>
      </p:sp>
      <p:sp>
        <p:nvSpPr>
          <p:cNvPr id="8" name="Text Box 5"/>
          <p:cNvSpPr txBox="1">
            <a:spLocks noChangeArrowheads="1"/>
          </p:cNvSpPr>
          <p:nvPr/>
        </p:nvSpPr>
        <p:spPr bwMode="auto">
          <a:xfrm>
            <a:off x="1386542" y="3137028"/>
            <a:ext cx="128451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342900" indent="-342900" eaLnBrk="0" hangingPunct="0">
              <a:defRPr b="1">
                <a:solidFill>
                  <a:schemeClr val="tx1"/>
                </a:solidFill>
                <a:latin typeface="Arial" pitchFamily="34" charset="0"/>
              </a:defRPr>
            </a:lvl1pPr>
            <a:lvl2pPr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marL="0" lvl="1" eaLnBrk="1" hangingPunct="1"/>
            <a:r>
              <a:rPr lang="en-US" sz="2000" b="0" dirty="0">
                <a:solidFill>
                  <a:srgbClr val="646769"/>
                </a:solidFill>
              </a:rPr>
              <a:t>A. </a:t>
            </a:r>
            <a:r>
              <a:rPr lang="en-US" sz="2000" b="0" dirty="0" smtClean="0">
                <a:solidFill>
                  <a:srgbClr val="646769"/>
                </a:solidFill>
              </a:rPr>
              <a:t>True</a:t>
            </a:r>
            <a:endParaRPr lang="en-US" sz="2000" b="0" dirty="0">
              <a:solidFill>
                <a:srgbClr val="646769"/>
              </a:solidFill>
            </a:endParaRPr>
          </a:p>
        </p:txBody>
      </p:sp>
      <p:sp>
        <p:nvSpPr>
          <p:cNvPr id="13" name="Oval 8"/>
          <p:cNvSpPr>
            <a:spLocks noChangeArrowheads="1"/>
          </p:cNvSpPr>
          <p:nvPr/>
        </p:nvSpPr>
        <p:spPr bwMode="auto">
          <a:xfrm>
            <a:off x="1004460" y="3200680"/>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
        <p:nvSpPr>
          <p:cNvPr id="14" name="Oval 13"/>
          <p:cNvSpPr>
            <a:spLocks noChangeArrowheads="1"/>
          </p:cNvSpPr>
          <p:nvPr/>
        </p:nvSpPr>
        <p:spPr bwMode="auto">
          <a:xfrm>
            <a:off x="1004460" y="3769585"/>
            <a:ext cx="304800" cy="304800"/>
          </a:xfrm>
          <a:prstGeom prst="ellipse">
            <a:avLst/>
          </a:prstGeom>
          <a:noFill/>
          <a:ln w="25400" cmpd="sng">
            <a:solidFill>
              <a:srgbClr val="646769"/>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b="0"/>
          </a:p>
        </p:txBody>
      </p:sp>
    </p:spTree>
    <p:extLst>
      <p:ext uri="{BB962C8B-B14F-4D97-AF65-F5344CB8AC3E}">
        <p14:creationId xmlns:p14="http://schemas.microsoft.com/office/powerpoint/2010/main" val="115612971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Content Placeholder 1"/>
          <p:cNvSpPr>
            <a:spLocks noGrp="1"/>
          </p:cNvSpPr>
          <p:nvPr>
            <p:ph idx="1"/>
          </p:nvPr>
        </p:nvSpPr>
        <p:spPr>
          <a:xfrm>
            <a:off x="2424546" y="1365393"/>
            <a:ext cx="5761182" cy="1359328"/>
          </a:xfrm>
        </p:spPr>
        <p:txBody>
          <a:bodyPr>
            <a:normAutofit/>
          </a:bodyPr>
          <a:lstStyle/>
          <a:p>
            <a:pPr>
              <a:spcBef>
                <a:spcPts val="3480"/>
              </a:spcBef>
            </a:pPr>
            <a:r>
              <a:rPr lang="en-US" sz="1800" smtClean="0">
                <a:solidFill>
                  <a:schemeClr val="tx1"/>
                </a:solidFill>
              </a:rPr>
              <a:t>Managers, Architects, and implementers should communicate their knowledge and interest in NIEM to each other and executives in order to get involved in more NIEM-related projects</a:t>
            </a:r>
          </a:p>
        </p:txBody>
      </p:sp>
      <p:sp>
        <p:nvSpPr>
          <p:cNvPr id="72707" name="Title 2"/>
          <p:cNvSpPr>
            <a:spLocks noGrp="1"/>
          </p:cNvSpPr>
          <p:nvPr>
            <p:ph type="title"/>
          </p:nvPr>
        </p:nvSpPr>
        <p:spPr/>
        <p:txBody>
          <a:bodyPr/>
          <a:lstStyle/>
          <a:p>
            <a:pPr eaLnBrk="1" hangingPunct="1"/>
            <a:r>
              <a:rPr lang="en-US" smtClean="0"/>
              <a:t>Next Steps… </a:t>
            </a:r>
            <a:r>
              <a:rPr lang="en-US" b="0" smtClean="0"/>
              <a:t>A Call to Action</a:t>
            </a:r>
          </a:p>
        </p:txBody>
      </p:sp>
      <p:sp>
        <p:nvSpPr>
          <p:cNvPr id="2" name="Slide Number Placeholder 1"/>
          <p:cNvSpPr>
            <a:spLocks noGrp="1"/>
          </p:cNvSpPr>
          <p:nvPr>
            <p:ph type="sldNum" sz="quarter" idx="4"/>
          </p:nvPr>
        </p:nvSpPr>
        <p:spPr/>
        <p:txBody>
          <a:bodyPr/>
          <a:lstStyle/>
          <a:p>
            <a:fld id="{6E6030FC-FB78-5E4D-92EA-5D9433591EA9}" type="slidenum">
              <a:rPr lang="en-US" smtClean="0"/>
              <a:pPr/>
              <a:t>64</a:t>
            </a:fld>
            <a:endParaRPr lang="en-US" dirty="0"/>
          </a:p>
        </p:txBody>
      </p:sp>
      <p:sp>
        <p:nvSpPr>
          <p:cNvPr id="5" name="Oval 4"/>
          <p:cNvSpPr/>
          <p:nvPr/>
        </p:nvSpPr>
        <p:spPr>
          <a:xfrm>
            <a:off x="1023938" y="1486903"/>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 name="Rectangle 40"/>
          <p:cNvSpPr>
            <a:spLocks noChangeArrowheads="1"/>
          </p:cNvSpPr>
          <p:nvPr/>
        </p:nvSpPr>
        <p:spPr bwMode="auto">
          <a:xfrm>
            <a:off x="580540" y="2182228"/>
            <a:ext cx="153767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rPr>
              <a:t>COMMUNICATE</a:t>
            </a:r>
          </a:p>
        </p:txBody>
      </p:sp>
      <p:sp>
        <p:nvSpPr>
          <p:cNvPr id="8" name="Oval 7"/>
          <p:cNvSpPr/>
          <p:nvPr/>
        </p:nvSpPr>
        <p:spPr>
          <a:xfrm>
            <a:off x="1023938" y="3033989"/>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9" name="Rectangle 40"/>
          <p:cNvSpPr>
            <a:spLocks noChangeArrowheads="1"/>
          </p:cNvSpPr>
          <p:nvPr/>
        </p:nvSpPr>
        <p:spPr bwMode="auto">
          <a:xfrm>
            <a:off x="982788" y="3729314"/>
            <a:ext cx="73318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rPr>
              <a:t>BUILD</a:t>
            </a:r>
          </a:p>
        </p:txBody>
      </p:sp>
      <p:grpSp>
        <p:nvGrpSpPr>
          <p:cNvPr id="10" name="Group 24"/>
          <p:cNvGrpSpPr>
            <a:grpSpLocks/>
          </p:cNvGrpSpPr>
          <p:nvPr/>
        </p:nvGrpSpPr>
        <p:grpSpPr bwMode="auto">
          <a:xfrm>
            <a:off x="681176" y="2837589"/>
            <a:ext cx="7562273" cy="1346630"/>
            <a:chOff x="880081" y="2651759"/>
            <a:chExt cx="7608149" cy="1346311"/>
          </a:xfrm>
        </p:grpSpPr>
        <p:cxnSp>
          <p:nvCxnSpPr>
            <p:cNvPr id="11" name="Straight Connector 10"/>
            <p:cNvCxnSpPr/>
            <p:nvPr/>
          </p:nvCxnSpPr>
          <p:spPr>
            <a:xfrm>
              <a:off x="880081" y="3998070"/>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880081" y="2651759"/>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13" name="Oval 12"/>
          <p:cNvSpPr/>
          <p:nvPr/>
        </p:nvSpPr>
        <p:spPr>
          <a:xfrm>
            <a:off x="1023938" y="4407899"/>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4" name="Rectangle 40"/>
          <p:cNvSpPr>
            <a:spLocks noChangeArrowheads="1"/>
          </p:cNvSpPr>
          <p:nvPr/>
        </p:nvSpPr>
        <p:spPr bwMode="auto">
          <a:xfrm>
            <a:off x="728432" y="5103224"/>
            <a:ext cx="124189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rPr>
              <a:t>IMPLEMENT</a:t>
            </a:r>
          </a:p>
        </p:txBody>
      </p:sp>
      <p:sp>
        <p:nvSpPr>
          <p:cNvPr id="3" name="Rectangle 2"/>
          <p:cNvSpPr/>
          <p:nvPr/>
        </p:nvSpPr>
        <p:spPr>
          <a:xfrm>
            <a:off x="2424545" y="4445148"/>
            <a:ext cx="5530273" cy="923330"/>
          </a:xfrm>
          <a:prstGeom prst="rect">
            <a:avLst/>
          </a:prstGeom>
        </p:spPr>
        <p:txBody>
          <a:bodyPr wrap="square">
            <a:spAutoFit/>
          </a:bodyPr>
          <a:lstStyle/>
          <a:p>
            <a:pPr>
              <a:spcBef>
                <a:spcPts val="3480"/>
              </a:spcBef>
            </a:pPr>
            <a:r>
              <a:rPr lang="en-US"/>
              <a:t>Go the last mile and implement NIEM-conformant information exchanges into your production environment</a:t>
            </a:r>
          </a:p>
        </p:txBody>
      </p:sp>
      <p:sp>
        <p:nvSpPr>
          <p:cNvPr id="4" name="Rectangle 3"/>
          <p:cNvSpPr/>
          <p:nvPr/>
        </p:nvSpPr>
        <p:spPr>
          <a:xfrm>
            <a:off x="2424545" y="3209778"/>
            <a:ext cx="5726546" cy="646331"/>
          </a:xfrm>
          <a:prstGeom prst="rect">
            <a:avLst/>
          </a:prstGeom>
        </p:spPr>
        <p:txBody>
          <a:bodyPr wrap="square">
            <a:spAutoFit/>
          </a:bodyPr>
          <a:lstStyle/>
          <a:p>
            <a:pPr>
              <a:spcBef>
                <a:spcPts val="3480"/>
              </a:spcBef>
            </a:pPr>
            <a:r>
              <a:rPr lang="en-US" dirty="0"/>
              <a:t>Leverage your increased level of NIEM-related skills in the development of new information exchanges</a:t>
            </a:r>
          </a:p>
        </p:txBody>
      </p:sp>
      <p:pic>
        <p:nvPicPr>
          <p:cNvPr id="17" name="Picture 16"/>
          <p:cNvPicPr>
            <a:picLocks noChangeAspect="1"/>
          </p:cNvPicPr>
          <p:nvPr/>
        </p:nvPicPr>
        <p:blipFill>
          <a:blip r:embed="rId2"/>
          <a:stretch>
            <a:fillRect/>
          </a:stretch>
        </p:blipFill>
        <p:spPr>
          <a:xfrm>
            <a:off x="1135300" y="3179837"/>
            <a:ext cx="425532" cy="376052"/>
          </a:xfrm>
          <a:prstGeom prst="rect">
            <a:avLst/>
          </a:prstGeom>
        </p:spPr>
      </p:pic>
      <p:pic>
        <p:nvPicPr>
          <p:cNvPr id="15" name="Picture 14"/>
          <p:cNvPicPr>
            <a:picLocks noChangeAspect="1"/>
          </p:cNvPicPr>
          <p:nvPr/>
        </p:nvPicPr>
        <p:blipFill>
          <a:blip r:embed="rId3"/>
          <a:stretch>
            <a:fillRect/>
          </a:stretch>
        </p:blipFill>
        <p:spPr>
          <a:xfrm>
            <a:off x="1092197" y="1627904"/>
            <a:ext cx="489529" cy="385374"/>
          </a:xfrm>
          <a:prstGeom prst="rect">
            <a:avLst/>
          </a:prstGeom>
        </p:spPr>
      </p:pic>
      <p:pic>
        <p:nvPicPr>
          <p:cNvPr id="16" name="Picture 15"/>
          <p:cNvPicPr>
            <a:picLocks noChangeAspect="1"/>
          </p:cNvPicPr>
          <p:nvPr/>
        </p:nvPicPr>
        <p:blipFill>
          <a:blip r:embed="rId4"/>
          <a:stretch>
            <a:fillRect/>
          </a:stretch>
        </p:blipFill>
        <p:spPr>
          <a:xfrm>
            <a:off x="1207654" y="4555828"/>
            <a:ext cx="342900" cy="342900"/>
          </a:xfrm>
          <a:prstGeom prst="rect">
            <a:avLst/>
          </a:prstGeom>
        </p:spPr>
      </p:pic>
      <p:grpSp>
        <p:nvGrpSpPr>
          <p:cNvPr id="20" name="Group 19"/>
          <p:cNvGrpSpPr/>
          <p:nvPr/>
        </p:nvGrpSpPr>
        <p:grpSpPr>
          <a:xfrm>
            <a:off x="7407343" y="730894"/>
            <a:ext cx="1235427" cy="143483"/>
            <a:chOff x="3462929" y="4029126"/>
            <a:chExt cx="1696889" cy="197077"/>
          </a:xfrm>
        </p:grpSpPr>
        <p:cxnSp>
          <p:nvCxnSpPr>
            <p:cNvPr id="21" name="Straight Connector 20"/>
            <p:cNvCxnSpPr>
              <a:endCxn id="2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3835145" y="4029126"/>
              <a:ext cx="197078" cy="19707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496274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3075" y="2708275"/>
            <a:ext cx="5745163" cy="892175"/>
          </a:xfrm>
        </p:spPr>
        <p:txBody>
          <a:bodyPr/>
          <a:lstStyle/>
          <a:p>
            <a:pPr eaLnBrk="1" hangingPunct="1">
              <a:defRPr/>
            </a:pPr>
            <a:r>
              <a:rPr lang="en-US" dirty="0" smtClean="0"/>
              <a:t>End of course</a:t>
            </a:r>
            <a:endParaRPr lang="en-US" dirty="0"/>
          </a:p>
        </p:txBody>
      </p:sp>
      <p:grpSp>
        <p:nvGrpSpPr>
          <p:cNvPr id="7" name="Group 6"/>
          <p:cNvGrpSpPr/>
          <p:nvPr/>
        </p:nvGrpSpPr>
        <p:grpSpPr>
          <a:xfrm>
            <a:off x="1930400" y="2606675"/>
            <a:ext cx="5364480" cy="1003300"/>
            <a:chOff x="762000" y="2606675"/>
            <a:chExt cx="7831138" cy="1003300"/>
          </a:xfrm>
        </p:grpSpPr>
        <p:cxnSp>
          <p:nvCxnSpPr>
            <p:cNvPr id="4" name="Straight Connector 3"/>
            <p:cNvCxnSpPr/>
            <p:nvPr/>
          </p:nvCxnSpPr>
          <p:spPr bwMode="auto">
            <a:xfrm>
              <a:off x="762000" y="26066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5" name="Straight Connector 4"/>
            <p:cNvCxnSpPr/>
            <p:nvPr/>
          </p:nvCxnSpPr>
          <p:spPr bwMode="auto">
            <a:xfrm>
              <a:off x="762000" y="36099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sp>
        <p:nvSpPr>
          <p:cNvPr id="6" name="Slide Number Placeholder 5"/>
          <p:cNvSpPr>
            <a:spLocks noGrp="1"/>
          </p:cNvSpPr>
          <p:nvPr>
            <p:ph type="sldNum" sz="quarter" idx="12"/>
          </p:nvPr>
        </p:nvSpPr>
        <p:spPr/>
        <p:txBody>
          <a:bodyPr/>
          <a:lstStyle/>
          <a:p>
            <a:fld id="{28F58EE9-9E0B-4342-937B-49388987DDAD}" type="slidenum">
              <a:rPr lang="en-US" smtClean="0"/>
              <a:t>65</a:t>
            </a:fld>
            <a:endParaRPr lang="en-US" dirty="0"/>
          </a:p>
        </p:txBody>
      </p:sp>
      <p:grpSp>
        <p:nvGrpSpPr>
          <p:cNvPr id="17" name="Group 16"/>
          <p:cNvGrpSpPr/>
          <p:nvPr/>
        </p:nvGrpSpPr>
        <p:grpSpPr>
          <a:xfrm>
            <a:off x="7343000" y="295879"/>
            <a:ext cx="1736872" cy="773588"/>
            <a:chOff x="7343000" y="295879"/>
            <a:chExt cx="1736872" cy="773588"/>
          </a:xfrm>
        </p:grpSpPr>
        <p:grpSp>
          <p:nvGrpSpPr>
            <p:cNvPr id="18" name="Group 17"/>
            <p:cNvGrpSpPr/>
            <p:nvPr/>
          </p:nvGrpSpPr>
          <p:grpSpPr>
            <a:xfrm>
              <a:off x="7508041" y="616679"/>
              <a:ext cx="1381637" cy="160464"/>
              <a:chOff x="3462929" y="4029126"/>
              <a:chExt cx="1696889" cy="197077"/>
            </a:xfrm>
          </p:grpSpPr>
          <p:cxnSp>
            <p:nvCxnSpPr>
              <p:cNvPr id="21" name="Straight Connector 20"/>
              <p:cNvCxnSpPr>
                <a:endCxn id="26"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383514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421831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4590525"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4962740"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9" name="TextBox 18"/>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20" name="TextBox 19"/>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100% complete</a:t>
              </a:r>
            </a:p>
          </p:txBody>
        </p:sp>
      </p:grpSp>
    </p:spTree>
    <p:extLst>
      <p:ext uri="{BB962C8B-B14F-4D97-AF65-F5344CB8AC3E}">
        <p14:creationId xmlns:p14="http://schemas.microsoft.com/office/powerpoint/2010/main" val="99814885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lide Number Placeholder 5"/>
          <p:cNvSpPr txBox="1">
            <a:spLocks/>
          </p:cNvSpPr>
          <p:nvPr/>
        </p:nvSpPr>
        <p:spPr>
          <a:xfrm>
            <a:off x="3546442" y="6371822"/>
            <a:ext cx="2133600" cy="365125"/>
          </a:xfrm>
          <a:prstGeom prst="rect">
            <a:avLst/>
          </a:prstGeom>
        </p:spPr>
        <p:txBody>
          <a:bodyPr/>
          <a:lstStyle/>
          <a:p>
            <a:pPr algn="ctr">
              <a:defRPr/>
            </a:pPr>
            <a:fld id="{DE814A3B-586F-6741-A578-6A3C03C31D10}" type="slidenum">
              <a:rPr lang="en-US" sz="1100" smtClean="0">
                <a:solidFill>
                  <a:srgbClr val="1F497D"/>
                </a:solidFill>
              </a:rPr>
              <a:pPr algn="ctr">
                <a:defRPr/>
              </a:pPr>
              <a:t>7</a:t>
            </a:fld>
            <a:endParaRPr lang="en-US" sz="1100" dirty="0">
              <a:solidFill>
                <a:srgbClr val="1F497D"/>
              </a:solidFill>
            </a:endParaRPr>
          </a:p>
        </p:txBody>
      </p:sp>
      <p:sp>
        <p:nvSpPr>
          <p:cNvPr id="2" name="Title 1"/>
          <p:cNvSpPr>
            <a:spLocks noGrp="1"/>
          </p:cNvSpPr>
          <p:nvPr>
            <p:ph type="title"/>
          </p:nvPr>
        </p:nvSpPr>
        <p:spPr/>
        <p:txBody>
          <a:bodyPr>
            <a:normAutofit/>
          </a:bodyPr>
          <a:lstStyle/>
          <a:p>
            <a:r>
              <a:rPr lang="en-US"/>
              <a:t>The IEPD Artifacts</a:t>
            </a:r>
          </a:p>
        </p:txBody>
      </p:sp>
      <p:sp>
        <p:nvSpPr>
          <p:cNvPr id="4" name="Slide Number Placeholder 3"/>
          <p:cNvSpPr>
            <a:spLocks noGrp="1"/>
          </p:cNvSpPr>
          <p:nvPr>
            <p:ph type="sldNum" sz="quarter" idx="4"/>
          </p:nvPr>
        </p:nvSpPr>
        <p:spPr/>
        <p:txBody>
          <a:bodyPr/>
          <a:lstStyle/>
          <a:p>
            <a:fld id="{6E6030FC-FB78-5E4D-92EA-5D9433591EA9}" type="slidenum">
              <a:rPr lang="en-US" smtClean="0"/>
              <a:pPr/>
              <a:t>7</a:t>
            </a:fld>
            <a:endParaRPr lang="en-US" dirty="0"/>
          </a:p>
        </p:txBody>
      </p:sp>
      <p:grpSp>
        <p:nvGrpSpPr>
          <p:cNvPr id="38" name="Group 37"/>
          <p:cNvGrpSpPr/>
          <p:nvPr/>
        </p:nvGrpSpPr>
        <p:grpSpPr>
          <a:xfrm>
            <a:off x="7407343" y="730894"/>
            <a:ext cx="1235427" cy="143483"/>
            <a:chOff x="3462929" y="4029126"/>
            <a:chExt cx="1696889" cy="197077"/>
          </a:xfrm>
        </p:grpSpPr>
        <p:cxnSp>
          <p:nvCxnSpPr>
            <p:cNvPr id="39" name="Straight Connector 38"/>
            <p:cNvCxnSpPr>
              <a:endCxn id="44"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0" name="Oval 39"/>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26" name="Picture 25" descr="IEPD color bars_short.png"/>
          <p:cNvPicPr>
            <a:picLocks noChangeAspect="1"/>
          </p:cNvPicPr>
          <p:nvPr/>
        </p:nvPicPr>
        <p:blipFill>
          <a:blip r:embed="rId3" cstate="print"/>
          <a:stretch>
            <a:fillRect/>
          </a:stretch>
        </p:blipFill>
        <p:spPr>
          <a:xfrm>
            <a:off x="596920" y="1325366"/>
            <a:ext cx="6007077" cy="4690140"/>
          </a:xfrm>
          <a:prstGeom prst="rect">
            <a:avLst/>
          </a:prstGeom>
        </p:spPr>
      </p:pic>
      <p:sp>
        <p:nvSpPr>
          <p:cNvPr id="28" name="Text Placeholder 4"/>
          <p:cNvSpPr txBox="1">
            <a:spLocks/>
          </p:cNvSpPr>
          <p:nvPr/>
        </p:nvSpPr>
        <p:spPr>
          <a:xfrm>
            <a:off x="7377489" y="1269302"/>
            <a:ext cx="1466456" cy="4762500"/>
          </a:xfrm>
          <a:prstGeom prst="rect">
            <a:avLst/>
          </a:prstGeom>
        </p:spPr>
        <p:txBody>
          <a:bodyPr vert="horz" lIns="91440" tIns="45720" rIns="91440" bIns="45720" rtlCol="0" anchor="t">
            <a:noAutofit/>
          </a:bodyPr>
          <a:lstStyle/>
          <a:p>
            <a:pPr marL="0" lvl="1">
              <a:defRPr/>
            </a:pPr>
            <a:r>
              <a:rPr lang="en-US" sz="1500" dirty="0">
                <a:solidFill>
                  <a:srgbClr val="646769"/>
                </a:solidFill>
                <a:latin typeface="Arial" charset="0"/>
                <a:cs typeface="Arial" charset="0"/>
              </a:rPr>
              <a:t>IEPDs contain </a:t>
            </a:r>
            <a:r>
              <a:rPr lang="en-US" sz="1500" dirty="0" smtClean="0">
                <a:solidFill>
                  <a:srgbClr val="646769"/>
                </a:solidFill>
                <a:latin typeface="Arial" charset="0"/>
                <a:cs typeface="Arial" charset="0"/>
              </a:rPr>
              <a:t>both required, recommended</a:t>
            </a:r>
            <a:r>
              <a:rPr lang="en-US" sz="1500" dirty="0">
                <a:solidFill>
                  <a:srgbClr val="646769"/>
                </a:solidFill>
                <a:latin typeface="Arial" charset="0"/>
                <a:cs typeface="Arial" charset="0"/>
              </a:rPr>
              <a:t>, and optional artifacts</a:t>
            </a:r>
          </a:p>
          <a:p>
            <a:pPr marL="0" lvl="1">
              <a:defRPr/>
            </a:pPr>
            <a:endParaRPr lang="en-US" sz="1500" dirty="0">
              <a:solidFill>
                <a:srgbClr val="646769"/>
              </a:solidFill>
              <a:latin typeface="Arial" charset="0"/>
              <a:cs typeface="Arial" charset="0"/>
            </a:endParaRPr>
          </a:p>
          <a:p>
            <a:pPr marL="0" lvl="1">
              <a:defRPr/>
            </a:pPr>
            <a:r>
              <a:rPr lang="en-US" sz="1500" dirty="0" smtClean="0">
                <a:solidFill>
                  <a:srgbClr val="646769"/>
                </a:solidFill>
                <a:latin typeface="Arial" charset="0"/>
                <a:cs typeface="Arial" charset="0"/>
              </a:rPr>
              <a:t>Required:</a:t>
            </a:r>
            <a:r>
              <a:rPr lang="en-US" sz="1500" b="1" dirty="0" smtClean="0">
                <a:solidFill>
                  <a:srgbClr val="646769"/>
                </a:solidFill>
                <a:latin typeface="Arial" charset="0"/>
                <a:cs typeface="Arial" charset="0"/>
              </a:rPr>
              <a:t> </a:t>
            </a:r>
            <a:endParaRPr lang="en-US" sz="1500" b="1" dirty="0">
              <a:solidFill>
                <a:srgbClr val="646769"/>
              </a:solidFill>
              <a:latin typeface="Arial" charset="0"/>
              <a:cs typeface="Arial" charset="0"/>
            </a:endParaRPr>
          </a:p>
          <a:p>
            <a:pPr marL="0" lvl="1">
              <a:defRPr/>
            </a:pPr>
            <a:r>
              <a:rPr lang="en-US" sz="1500" b="1" dirty="0" smtClean="0">
                <a:solidFill>
                  <a:schemeClr val="tx2"/>
                </a:solidFill>
                <a:latin typeface="Arial" charset="0"/>
                <a:cs typeface="Arial" charset="0"/>
              </a:rPr>
              <a:t>Bold and Blue</a:t>
            </a:r>
            <a:endParaRPr lang="en-US" sz="1500" b="1" dirty="0">
              <a:solidFill>
                <a:schemeClr val="tx2"/>
              </a:solidFill>
              <a:latin typeface="Arial" charset="0"/>
              <a:cs typeface="Arial" charset="0"/>
            </a:endParaRPr>
          </a:p>
          <a:p>
            <a:pPr marL="0" lvl="1">
              <a:defRPr/>
            </a:pPr>
            <a:endParaRPr lang="en-US" sz="1500" dirty="0" smtClean="0">
              <a:solidFill>
                <a:schemeClr val="accent5">
                  <a:lumMod val="50000"/>
                </a:schemeClr>
              </a:solidFill>
              <a:latin typeface="Arial" charset="0"/>
              <a:cs typeface="Arial" charset="0"/>
            </a:endParaRPr>
          </a:p>
          <a:p>
            <a:pPr marL="0" lvl="1">
              <a:defRPr/>
            </a:pPr>
            <a:r>
              <a:rPr lang="en-US" sz="1500" dirty="0" smtClean="0">
                <a:solidFill>
                  <a:srgbClr val="646769"/>
                </a:solidFill>
                <a:latin typeface="Arial" charset="0"/>
                <a:cs typeface="Arial" charset="0"/>
              </a:rPr>
              <a:t>Optional</a:t>
            </a:r>
            <a:r>
              <a:rPr lang="en-US" sz="1500" dirty="0">
                <a:solidFill>
                  <a:srgbClr val="646769"/>
                </a:solidFill>
                <a:latin typeface="Arial" charset="0"/>
                <a:cs typeface="Arial" charset="0"/>
              </a:rPr>
              <a:t>: </a:t>
            </a:r>
            <a:endParaRPr lang="en-US" sz="1500" dirty="0" smtClean="0">
              <a:solidFill>
                <a:srgbClr val="646769"/>
              </a:solidFill>
              <a:latin typeface="Arial" charset="0"/>
              <a:cs typeface="Arial" charset="0"/>
            </a:endParaRPr>
          </a:p>
          <a:p>
            <a:pPr marL="0" lvl="1">
              <a:defRPr/>
            </a:pPr>
            <a:r>
              <a:rPr lang="en-US" sz="1500" dirty="0" smtClean="0">
                <a:solidFill>
                  <a:srgbClr val="646769"/>
                </a:solidFill>
                <a:latin typeface="Arial" charset="0"/>
                <a:cs typeface="Arial" charset="0"/>
              </a:rPr>
              <a:t>Plain</a:t>
            </a:r>
            <a:endParaRPr lang="en-US" sz="1500" dirty="0">
              <a:solidFill>
                <a:srgbClr val="646769"/>
              </a:solidFill>
              <a:latin typeface="Arial" charset="0"/>
              <a:cs typeface="Arial" charset="0"/>
            </a:endParaRPr>
          </a:p>
          <a:p>
            <a:pPr marL="0" lvl="1">
              <a:defRPr/>
            </a:pPr>
            <a:endParaRPr lang="en-US" sz="1500" dirty="0">
              <a:solidFill>
                <a:srgbClr val="646769"/>
              </a:solidFill>
              <a:latin typeface="Arial" charset="0"/>
              <a:cs typeface="Arial" charset="0"/>
            </a:endParaRPr>
          </a:p>
          <a:p>
            <a:pPr marL="0" lvl="1">
              <a:defRPr/>
            </a:pPr>
            <a:r>
              <a:rPr lang="en-US" sz="1500" b="1" dirty="0">
                <a:solidFill>
                  <a:srgbClr val="646769"/>
                </a:solidFill>
                <a:latin typeface="Arial" charset="0"/>
                <a:cs typeface="Arial" charset="0"/>
              </a:rPr>
              <a:t>Note:</a:t>
            </a:r>
            <a:r>
              <a:rPr lang="en-US" sz="1500" dirty="0">
                <a:solidFill>
                  <a:srgbClr val="646769"/>
                </a:solidFill>
                <a:latin typeface="Arial" charset="0"/>
                <a:cs typeface="Arial" charset="0"/>
              </a:rPr>
              <a:t> </a:t>
            </a:r>
          </a:p>
          <a:p>
            <a:pPr marL="0" lvl="1">
              <a:defRPr/>
            </a:pPr>
            <a:r>
              <a:rPr lang="en-US" sz="1500" dirty="0">
                <a:solidFill>
                  <a:srgbClr val="646769"/>
                </a:solidFill>
                <a:latin typeface="Arial" charset="0"/>
                <a:cs typeface="Arial" charset="0"/>
              </a:rPr>
              <a:t>Best practices for most organizations include many of the </a:t>
            </a:r>
            <a:r>
              <a:rPr lang="en-US" sz="1500" dirty="0" smtClean="0">
                <a:solidFill>
                  <a:srgbClr val="646769"/>
                </a:solidFill>
                <a:latin typeface="Arial" charset="0"/>
                <a:cs typeface="Arial" charset="0"/>
              </a:rPr>
              <a:t>artifacts </a:t>
            </a:r>
            <a:r>
              <a:rPr lang="en-US" sz="1500" dirty="0">
                <a:solidFill>
                  <a:srgbClr val="646769"/>
                </a:solidFill>
                <a:latin typeface="Arial" charset="0"/>
                <a:cs typeface="Arial" charset="0"/>
              </a:rPr>
              <a:t>listed here</a:t>
            </a:r>
          </a:p>
        </p:txBody>
      </p:sp>
      <p:sp>
        <p:nvSpPr>
          <p:cNvPr id="29" name="TextBox 28"/>
          <p:cNvSpPr txBox="1"/>
          <p:nvPr/>
        </p:nvSpPr>
        <p:spPr>
          <a:xfrm>
            <a:off x="2512108" y="1367303"/>
            <a:ext cx="3086689" cy="692497"/>
          </a:xfrm>
          <a:prstGeom prst="rect">
            <a:avLst/>
          </a:prstGeom>
          <a:noFill/>
        </p:spPr>
        <p:txBody>
          <a:bodyPr wrap="square" rtlCol="0">
            <a:spAutoFit/>
          </a:bodyPr>
          <a:lstStyle/>
          <a:p>
            <a:pPr indent="137160" fontAlgn="auto">
              <a:spcBef>
                <a:spcPts val="0"/>
              </a:spcBef>
              <a:spcAft>
                <a:spcPts val="0"/>
              </a:spcAft>
              <a:buFont typeface="Arial"/>
              <a:buChar char="•"/>
              <a:defRPr/>
            </a:pPr>
            <a:r>
              <a:rPr lang="en-US" sz="1300" dirty="0" smtClean="0">
                <a:solidFill>
                  <a:srgbClr val="646769"/>
                </a:solidFill>
                <a:cs typeface="Arial" pitchFamily="34" charset="0"/>
              </a:rPr>
              <a:t>Business Processes Diagrams</a:t>
            </a:r>
          </a:p>
          <a:p>
            <a:pPr indent="137160" fontAlgn="auto">
              <a:spcBef>
                <a:spcPts val="0"/>
              </a:spcBef>
              <a:spcAft>
                <a:spcPts val="0"/>
              </a:spcAft>
              <a:buFont typeface="Arial" pitchFamily="34" charset="0"/>
              <a:buChar char="•"/>
              <a:defRPr/>
            </a:pPr>
            <a:r>
              <a:rPr lang="en-US" sz="1300" dirty="0" smtClean="0">
                <a:solidFill>
                  <a:srgbClr val="646769"/>
                </a:solidFill>
                <a:cs typeface="Arial" pitchFamily="34" charset="0"/>
              </a:rPr>
              <a:t>Use Case Diagrams</a:t>
            </a:r>
          </a:p>
          <a:p>
            <a:pPr indent="137160" fontAlgn="auto">
              <a:spcBef>
                <a:spcPts val="0"/>
              </a:spcBef>
              <a:spcAft>
                <a:spcPts val="0"/>
              </a:spcAft>
              <a:buFont typeface="Arial" pitchFamily="34" charset="0"/>
              <a:buChar char="•"/>
              <a:defRPr/>
            </a:pPr>
            <a:r>
              <a:rPr lang="en-US" sz="1300" dirty="0" smtClean="0">
                <a:solidFill>
                  <a:srgbClr val="646769"/>
                </a:solidFill>
                <a:cs typeface="Arial" pitchFamily="34" charset="0"/>
              </a:rPr>
              <a:t>Sequence Diagrams</a:t>
            </a:r>
          </a:p>
        </p:txBody>
      </p:sp>
      <p:sp>
        <p:nvSpPr>
          <p:cNvPr id="30" name="TextBox 29"/>
          <p:cNvSpPr txBox="1"/>
          <p:nvPr/>
        </p:nvSpPr>
        <p:spPr>
          <a:xfrm>
            <a:off x="2512108" y="2233853"/>
            <a:ext cx="3086689" cy="492443"/>
          </a:xfrm>
          <a:prstGeom prst="rect">
            <a:avLst/>
          </a:prstGeom>
          <a:noFill/>
        </p:spPr>
        <p:txBody>
          <a:bodyPr wrap="square" rtlCol="0">
            <a:spAutoFit/>
          </a:bodyPr>
          <a:lstStyle/>
          <a:p>
            <a:pPr indent="137160" fontAlgn="auto">
              <a:spcBef>
                <a:spcPts val="0"/>
              </a:spcBef>
              <a:spcAft>
                <a:spcPts val="0"/>
              </a:spcAft>
              <a:buFont typeface="Arial"/>
              <a:buChar char="•"/>
              <a:defRPr/>
            </a:pPr>
            <a:r>
              <a:rPr lang="en-US" sz="1300" dirty="0" smtClean="0">
                <a:solidFill>
                  <a:srgbClr val="646769"/>
                </a:solidFill>
                <a:cs typeface="Arial" pitchFamily="34" charset="0"/>
              </a:rPr>
              <a:t>Business Rules</a:t>
            </a:r>
          </a:p>
          <a:p>
            <a:pPr indent="137160" fontAlgn="auto">
              <a:spcBef>
                <a:spcPts val="0"/>
              </a:spcBef>
              <a:spcAft>
                <a:spcPts val="0"/>
              </a:spcAft>
              <a:buFont typeface="Arial"/>
              <a:buChar char="•"/>
              <a:defRPr/>
            </a:pPr>
            <a:r>
              <a:rPr lang="en-US" sz="1300" dirty="0" smtClean="0">
                <a:solidFill>
                  <a:srgbClr val="646769"/>
                </a:solidFill>
                <a:cs typeface="Arial" pitchFamily="34" charset="0"/>
              </a:rPr>
              <a:t>Business Requirements</a:t>
            </a:r>
            <a:endParaRPr lang="en-US" sz="1300" dirty="0">
              <a:solidFill>
                <a:srgbClr val="646769"/>
              </a:solidFill>
              <a:cs typeface="Arial" pitchFamily="34" charset="0"/>
            </a:endParaRPr>
          </a:p>
        </p:txBody>
      </p:sp>
      <p:sp>
        <p:nvSpPr>
          <p:cNvPr id="31" name="TextBox 30"/>
          <p:cNvSpPr txBox="1"/>
          <p:nvPr/>
        </p:nvSpPr>
        <p:spPr>
          <a:xfrm>
            <a:off x="2512108" y="3025447"/>
            <a:ext cx="3086689" cy="492443"/>
          </a:xfrm>
          <a:prstGeom prst="rect">
            <a:avLst/>
          </a:prstGeom>
          <a:noFill/>
        </p:spPr>
        <p:txBody>
          <a:bodyPr wrap="square" rtlCol="0">
            <a:spAutoFit/>
          </a:bodyPr>
          <a:lstStyle/>
          <a:p>
            <a:pPr indent="137160" fontAlgn="auto">
              <a:spcBef>
                <a:spcPts val="0"/>
              </a:spcBef>
              <a:spcAft>
                <a:spcPts val="0"/>
              </a:spcAft>
              <a:buFont typeface="Arial"/>
              <a:buChar char="•"/>
              <a:defRPr/>
            </a:pPr>
            <a:r>
              <a:rPr lang="en-US" sz="1300" dirty="0" smtClean="0">
                <a:solidFill>
                  <a:srgbClr val="646769"/>
                </a:solidFill>
                <a:cs typeface="Arial" pitchFamily="34" charset="0"/>
              </a:rPr>
              <a:t>Exchange Content Model</a:t>
            </a:r>
          </a:p>
          <a:p>
            <a:pPr indent="137160" fontAlgn="auto">
              <a:spcBef>
                <a:spcPts val="0"/>
              </a:spcBef>
              <a:spcAft>
                <a:spcPts val="0"/>
              </a:spcAft>
              <a:buFont typeface="Arial"/>
              <a:buChar char="•"/>
              <a:defRPr/>
            </a:pPr>
            <a:r>
              <a:rPr lang="en-US" sz="1300" dirty="0" smtClean="0">
                <a:solidFill>
                  <a:srgbClr val="646769"/>
                </a:solidFill>
                <a:cs typeface="Arial" pitchFamily="34" charset="0"/>
              </a:rPr>
              <a:t>Mapping Document</a:t>
            </a:r>
            <a:endParaRPr lang="en-US" sz="1300" dirty="0">
              <a:solidFill>
                <a:srgbClr val="646769"/>
              </a:solidFill>
              <a:cs typeface="Arial" pitchFamily="34" charset="0"/>
            </a:endParaRPr>
          </a:p>
        </p:txBody>
      </p:sp>
      <p:sp>
        <p:nvSpPr>
          <p:cNvPr id="32" name="TextBox 31"/>
          <p:cNvSpPr txBox="1"/>
          <p:nvPr/>
        </p:nvSpPr>
        <p:spPr>
          <a:xfrm>
            <a:off x="2502340" y="3735949"/>
            <a:ext cx="2051534" cy="646331"/>
          </a:xfrm>
          <a:prstGeom prst="rect">
            <a:avLst/>
          </a:prstGeom>
          <a:noFill/>
        </p:spPr>
        <p:txBody>
          <a:bodyPr wrap="square" rtlCol="0">
            <a:spAutoFit/>
          </a:bodyPr>
          <a:lstStyle/>
          <a:p>
            <a:pPr indent="137160" fontAlgn="auto">
              <a:spcBef>
                <a:spcPts val="0"/>
              </a:spcBef>
              <a:spcAft>
                <a:spcPts val="0"/>
              </a:spcAft>
              <a:buFont typeface="Arial" pitchFamily="34" charset="0"/>
              <a:buChar char="•"/>
              <a:defRPr/>
            </a:pPr>
            <a:r>
              <a:rPr lang="en-US" sz="1200" b="1" dirty="0" smtClean="0">
                <a:solidFill>
                  <a:srgbClr val="1F497D"/>
                </a:solidFill>
                <a:cs typeface="Arial" pitchFamily="34" charset="0"/>
              </a:rPr>
              <a:t>Subset Schema</a:t>
            </a:r>
          </a:p>
          <a:p>
            <a:pPr indent="137160" fontAlgn="auto">
              <a:spcBef>
                <a:spcPts val="0"/>
              </a:spcBef>
              <a:spcAft>
                <a:spcPts val="0"/>
              </a:spcAft>
              <a:buFont typeface="Arial" pitchFamily="34" charset="0"/>
              <a:buChar char="•"/>
              <a:defRPr/>
            </a:pPr>
            <a:r>
              <a:rPr lang="en-US" sz="1200" b="1" dirty="0" smtClean="0">
                <a:solidFill>
                  <a:srgbClr val="1F497D"/>
                </a:solidFill>
                <a:cs typeface="Arial" pitchFamily="34" charset="0"/>
              </a:rPr>
              <a:t>Exchange Schema</a:t>
            </a:r>
          </a:p>
          <a:p>
            <a:pPr indent="137160" fontAlgn="auto">
              <a:spcBef>
                <a:spcPts val="0"/>
              </a:spcBef>
              <a:spcAft>
                <a:spcPts val="0"/>
              </a:spcAft>
              <a:buFont typeface="Arial" pitchFamily="34" charset="0"/>
              <a:buChar char="•"/>
              <a:defRPr/>
            </a:pPr>
            <a:r>
              <a:rPr lang="en-US" sz="1200" dirty="0" err="1" smtClean="0">
                <a:solidFill>
                  <a:srgbClr val="646769"/>
                </a:solidFill>
                <a:cs typeface="Arial" pitchFamily="34" charset="0"/>
              </a:rPr>
              <a:t>Wantlist</a:t>
            </a:r>
            <a:endParaRPr lang="en-US" sz="1200" dirty="0" smtClean="0">
              <a:solidFill>
                <a:srgbClr val="646769"/>
              </a:solidFill>
              <a:cs typeface="Arial" pitchFamily="34" charset="0"/>
            </a:endParaRPr>
          </a:p>
        </p:txBody>
      </p:sp>
      <p:sp>
        <p:nvSpPr>
          <p:cNvPr id="33" name="TextBox 32"/>
          <p:cNvSpPr txBox="1"/>
          <p:nvPr/>
        </p:nvSpPr>
        <p:spPr>
          <a:xfrm>
            <a:off x="4327775" y="3645239"/>
            <a:ext cx="2051534" cy="830997"/>
          </a:xfrm>
          <a:prstGeom prst="rect">
            <a:avLst/>
          </a:prstGeom>
          <a:noFill/>
        </p:spPr>
        <p:txBody>
          <a:bodyPr wrap="square" rtlCol="0">
            <a:spAutoFit/>
          </a:bodyPr>
          <a:lstStyle/>
          <a:p>
            <a:pPr indent="137160" fontAlgn="auto">
              <a:spcBef>
                <a:spcPts val="0"/>
              </a:spcBef>
              <a:spcAft>
                <a:spcPts val="0"/>
              </a:spcAft>
              <a:buFont typeface="Arial" pitchFamily="34" charset="0"/>
              <a:buChar char="•"/>
              <a:defRPr/>
            </a:pPr>
            <a:r>
              <a:rPr lang="en-US" sz="1200" dirty="0" smtClean="0">
                <a:solidFill>
                  <a:srgbClr val="646769"/>
                </a:solidFill>
                <a:cs typeface="Arial" pitchFamily="34" charset="0"/>
              </a:rPr>
              <a:t>Constraint Schema</a:t>
            </a:r>
          </a:p>
          <a:p>
            <a:pPr indent="137160" fontAlgn="auto">
              <a:spcBef>
                <a:spcPts val="0"/>
              </a:spcBef>
              <a:spcAft>
                <a:spcPts val="0"/>
              </a:spcAft>
              <a:buFont typeface="Arial" pitchFamily="34" charset="0"/>
              <a:buChar char="•"/>
              <a:defRPr/>
            </a:pPr>
            <a:r>
              <a:rPr lang="en-US" sz="1200" dirty="0" smtClean="0">
                <a:solidFill>
                  <a:srgbClr val="646769"/>
                </a:solidFill>
                <a:cs typeface="Arial" pitchFamily="34" charset="0"/>
              </a:rPr>
              <a:t>Extension Schema</a:t>
            </a:r>
          </a:p>
          <a:p>
            <a:pPr indent="137160" fontAlgn="auto">
              <a:spcBef>
                <a:spcPts val="0"/>
              </a:spcBef>
              <a:spcAft>
                <a:spcPts val="0"/>
              </a:spcAft>
              <a:buFont typeface="Arial" pitchFamily="34" charset="0"/>
              <a:buChar char="•"/>
              <a:defRPr/>
            </a:pPr>
            <a:r>
              <a:rPr lang="en-US" sz="1200" b="1" dirty="0" smtClean="0">
                <a:solidFill>
                  <a:srgbClr val="1F497D"/>
                </a:solidFill>
                <a:cs typeface="Arial" pitchFamily="34" charset="0"/>
              </a:rPr>
              <a:t>Reference Schema</a:t>
            </a:r>
          </a:p>
          <a:p>
            <a:pPr indent="137160" fontAlgn="auto">
              <a:spcBef>
                <a:spcPts val="0"/>
              </a:spcBef>
              <a:spcAft>
                <a:spcPts val="0"/>
              </a:spcAft>
              <a:buFont typeface="Arial" pitchFamily="34" charset="0"/>
              <a:buChar char="•"/>
              <a:defRPr/>
            </a:pPr>
            <a:r>
              <a:rPr lang="en-US" sz="1200" dirty="0" smtClean="0">
                <a:solidFill>
                  <a:srgbClr val="646769"/>
                </a:solidFill>
                <a:cs typeface="Arial" pitchFamily="34" charset="0"/>
              </a:rPr>
              <a:t>XML </a:t>
            </a:r>
            <a:r>
              <a:rPr lang="en-US" sz="1200" dirty="0" err="1">
                <a:solidFill>
                  <a:srgbClr val="646769"/>
                </a:solidFill>
                <a:cs typeface="Arial" pitchFamily="34" charset="0"/>
              </a:rPr>
              <a:t>Stylesheets</a:t>
            </a:r>
            <a:endParaRPr lang="en-US" sz="1200" dirty="0">
              <a:solidFill>
                <a:srgbClr val="646769"/>
              </a:solidFill>
              <a:cs typeface="Arial" pitchFamily="34" charset="0"/>
            </a:endParaRPr>
          </a:p>
        </p:txBody>
      </p:sp>
      <p:sp>
        <p:nvSpPr>
          <p:cNvPr id="34" name="TextBox 33"/>
          <p:cNvSpPr txBox="1"/>
          <p:nvPr/>
        </p:nvSpPr>
        <p:spPr>
          <a:xfrm>
            <a:off x="2502340" y="4621960"/>
            <a:ext cx="2051534" cy="492443"/>
          </a:xfrm>
          <a:prstGeom prst="rect">
            <a:avLst/>
          </a:prstGeom>
          <a:noFill/>
        </p:spPr>
        <p:txBody>
          <a:bodyPr wrap="square" rtlCol="0">
            <a:spAutoFit/>
          </a:bodyPr>
          <a:lstStyle/>
          <a:p>
            <a:pPr indent="137160" fontAlgn="auto">
              <a:spcBef>
                <a:spcPts val="0"/>
              </a:spcBef>
              <a:spcAft>
                <a:spcPts val="0"/>
              </a:spcAft>
              <a:buFont typeface="Arial" pitchFamily="34" charset="0"/>
              <a:buChar char="•"/>
              <a:defRPr/>
            </a:pPr>
            <a:r>
              <a:rPr lang="en-US" sz="1300" b="1" dirty="0" smtClean="0">
                <a:solidFill>
                  <a:schemeClr val="tx2"/>
                </a:solidFill>
                <a:cs typeface="Arial" pitchFamily="34" charset="0"/>
              </a:rPr>
              <a:t>Master Document</a:t>
            </a:r>
          </a:p>
          <a:p>
            <a:pPr indent="137160" fontAlgn="auto">
              <a:spcBef>
                <a:spcPts val="0"/>
              </a:spcBef>
              <a:spcAft>
                <a:spcPts val="0"/>
              </a:spcAft>
              <a:buFont typeface="Arial" pitchFamily="34" charset="0"/>
              <a:buChar char="•"/>
              <a:defRPr/>
            </a:pPr>
            <a:r>
              <a:rPr lang="en-US" sz="1300" b="1" dirty="0" smtClean="0">
                <a:solidFill>
                  <a:schemeClr val="tx2"/>
                </a:solidFill>
                <a:cs typeface="Arial" pitchFamily="34" charset="0"/>
              </a:rPr>
              <a:t>Catalog</a:t>
            </a:r>
          </a:p>
        </p:txBody>
      </p:sp>
      <p:sp>
        <p:nvSpPr>
          <p:cNvPr id="45" name="TextBox 44"/>
          <p:cNvSpPr txBox="1"/>
          <p:nvPr/>
        </p:nvSpPr>
        <p:spPr>
          <a:xfrm>
            <a:off x="4330496" y="4623786"/>
            <a:ext cx="2405509" cy="492443"/>
          </a:xfrm>
          <a:prstGeom prst="rect">
            <a:avLst/>
          </a:prstGeom>
          <a:noFill/>
        </p:spPr>
        <p:txBody>
          <a:bodyPr wrap="square" rtlCol="0">
            <a:spAutoFit/>
          </a:bodyPr>
          <a:lstStyle/>
          <a:p>
            <a:pPr indent="-137160" fontAlgn="auto">
              <a:spcBef>
                <a:spcPts val="0"/>
              </a:spcBef>
              <a:spcAft>
                <a:spcPts val="0"/>
              </a:spcAft>
              <a:buFont typeface="Arial"/>
              <a:buChar char="•"/>
              <a:defRPr/>
            </a:pPr>
            <a:r>
              <a:rPr lang="en-US" sz="1300" b="1" dirty="0" smtClean="0">
                <a:solidFill>
                  <a:schemeClr val="tx2"/>
                </a:solidFill>
                <a:cs typeface="Arial" pitchFamily="34" charset="0"/>
              </a:rPr>
              <a:t>Change Log</a:t>
            </a:r>
          </a:p>
          <a:p>
            <a:pPr indent="-137160" fontAlgn="auto">
              <a:spcBef>
                <a:spcPts val="0"/>
              </a:spcBef>
              <a:spcAft>
                <a:spcPts val="0"/>
              </a:spcAft>
              <a:buFont typeface="Arial"/>
              <a:buChar char="•"/>
              <a:defRPr/>
            </a:pPr>
            <a:r>
              <a:rPr lang="en-US" sz="1300" b="1" dirty="0" smtClean="0">
                <a:solidFill>
                  <a:schemeClr val="tx2"/>
                </a:solidFill>
                <a:cs typeface="Arial" pitchFamily="34" charset="0"/>
              </a:rPr>
              <a:t>Sample XML Instances</a:t>
            </a:r>
          </a:p>
        </p:txBody>
      </p:sp>
      <p:sp>
        <p:nvSpPr>
          <p:cNvPr id="46" name="TextBox 45"/>
          <p:cNvSpPr txBox="1"/>
          <p:nvPr/>
        </p:nvSpPr>
        <p:spPr>
          <a:xfrm>
            <a:off x="2424188" y="5389937"/>
            <a:ext cx="3653684" cy="492443"/>
          </a:xfrm>
          <a:prstGeom prst="rect">
            <a:avLst/>
          </a:prstGeom>
          <a:noFill/>
        </p:spPr>
        <p:txBody>
          <a:bodyPr wrap="square" rtlCol="0">
            <a:spAutoFit/>
          </a:bodyPr>
          <a:lstStyle/>
          <a:p>
            <a:pPr marL="91440" indent="-91440" fontAlgn="auto">
              <a:spcBef>
                <a:spcPts val="0"/>
              </a:spcBef>
              <a:spcAft>
                <a:spcPts val="0"/>
              </a:spcAft>
              <a:defRPr/>
            </a:pPr>
            <a:r>
              <a:rPr lang="en-US" sz="1300" dirty="0" smtClean="0">
                <a:solidFill>
                  <a:srgbClr val="646769"/>
                </a:solidFill>
                <a:cs typeface="Arial" pitchFamily="34" charset="0"/>
              </a:rPr>
              <a:t>  No required artifacts. Publish the IEPD to </a:t>
            </a:r>
            <a:br>
              <a:rPr lang="en-US" sz="1300" dirty="0" smtClean="0">
                <a:solidFill>
                  <a:srgbClr val="646769"/>
                </a:solidFill>
                <a:cs typeface="Arial" pitchFamily="34" charset="0"/>
              </a:rPr>
            </a:br>
            <a:r>
              <a:rPr lang="en-US" sz="1300" dirty="0" smtClean="0">
                <a:solidFill>
                  <a:srgbClr val="646769"/>
                </a:solidFill>
                <a:cs typeface="Arial" pitchFamily="34" charset="0"/>
              </a:rPr>
              <a:t>a repository and implement the exchange</a:t>
            </a:r>
            <a:endParaRPr lang="en-US" sz="1300" dirty="0">
              <a:solidFill>
                <a:srgbClr val="646769"/>
              </a:solidFill>
              <a:cs typeface="Arial" pitchFamily="34" charset="0"/>
            </a:endParaRPr>
          </a:p>
        </p:txBody>
      </p:sp>
      <p:grpSp>
        <p:nvGrpSpPr>
          <p:cNvPr id="47" name="Group 46"/>
          <p:cNvGrpSpPr/>
          <p:nvPr/>
        </p:nvGrpSpPr>
        <p:grpSpPr>
          <a:xfrm>
            <a:off x="7407343" y="730894"/>
            <a:ext cx="1235427" cy="143483"/>
            <a:chOff x="3462929" y="4029126"/>
            <a:chExt cx="1696889" cy="197077"/>
          </a:xfrm>
        </p:grpSpPr>
        <p:cxnSp>
          <p:nvCxnSpPr>
            <p:cNvPr id="48" name="Straight Connector 47"/>
            <p:cNvCxnSpPr>
              <a:endCxn id="53"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4" name="Title 1"/>
          <p:cNvSpPr txBox="1">
            <a:spLocks/>
          </p:cNvSpPr>
          <p:nvPr/>
        </p:nvSpPr>
        <p:spPr>
          <a:xfrm>
            <a:off x="499870" y="813114"/>
            <a:ext cx="6646862" cy="473075"/>
          </a:xfrm>
          <a:prstGeom prst="rect">
            <a:avLst/>
          </a:prstGeom>
        </p:spPr>
        <p:txBody>
          <a:bodyPr vert="horz" lIns="91440" tIns="45720" rIns="91440" bIns="45720" rtlCol="0" anchor="ctr">
            <a:normAutofit/>
          </a:bodyPr>
          <a:lstStyle>
            <a:lvl1pPr algn="l" defTabSz="457200" rtl="0" eaLnBrk="0" fontAlgn="base" hangingPunct="0">
              <a:spcBef>
                <a:spcPct val="0"/>
              </a:spcBef>
              <a:spcAft>
                <a:spcPct val="0"/>
              </a:spcAft>
              <a:defRPr sz="2500" b="1" kern="1200" cap="all">
                <a:solidFill>
                  <a:schemeClr val="bg1"/>
                </a:solidFill>
                <a:latin typeface="Arial"/>
                <a:ea typeface="ＭＳ Ｐゴシック" charset="0"/>
                <a:cs typeface="Arial"/>
              </a:defRPr>
            </a:lvl1pPr>
            <a:lvl2pPr algn="l" defTabSz="457200" rtl="0" eaLnBrk="0" fontAlgn="base" hangingPunct="0">
              <a:spcBef>
                <a:spcPct val="0"/>
              </a:spcBef>
              <a:spcAft>
                <a:spcPct val="0"/>
              </a:spcAft>
              <a:defRPr sz="2500" b="1">
                <a:solidFill>
                  <a:schemeClr val="bg1"/>
                </a:solidFill>
                <a:latin typeface="Arial" charset="0"/>
                <a:ea typeface="ＭＳ Ｐゴシック" charset="0"/>
              </a:defRPr>
            </a:lvl2pPr>
            <a:lvl3pPr algn="l" defTabSz="457200" rtl="0" eaLnBrk="0" fontAlgn="base" hangingPunct="0">
              <a:spcBef>
                <a:spcPct val="0"/>
              </a:spcBef>
              <a:spcAft>
                <a:spcPct val="0"/>
              </a:spcAft>
              <a:defRPr sz="2500" b="1">
                <a:solidFill>
                  <a:schemeClr val="bg1"/>
                </a:solidFill>
                <a:latin typeface="Arial" charset="0"/>
                <a:ea typeface="ＭＳ Ｐゴシック" charset="0"/>
              </a:defRPr>
            </a:lvl3pPr>
            <a:lvl4pPr algn="l" defTabSz="457200" rtl="0" eaLnBrk="0" fontAlgn="base" hangingPunct="0">
              <a:spcBef>
                <a:spcPct val="0"/>
              </a:spcBef>
              <a:spcAft>
                <a:spcPct val="0"/>
              </a:spcAft>
              <a:defRPr sz="2500" b="1">
                <a:solidFill>
                  <a:schemeClr val="bg1"/>
                </a:solidFill>
                <a:latin typeface="Arial" charset="0"/>
                <a:ea typeface="ＭＳ Ｐゴシック" charset="0"/>
              </a:defRPr>
            </a:lvl4pPr>
            <a:lvl5pPr algn="l" defTabSz="457200" rtl="0" eaLnBrk="0" fontAlgn="base" hangingPunct="0">
              <a:spcBef>
                <a:spcPct val="0"/>
              </a:spcBef>
              <a:spcAft>
                <a:spcPct val="0"/>
              </a:spcAft>
              <a:defRPr sz="2500" b="1">
                <a:solidFill>
                  <a:schemeClr val="bg1"/>
                </a:solidFill>
                <a:latin typeface="Arial" charset="0"/>
                <a:ea typeface="ＭＳ Ｐゴシック" charset="0"/>
              </a:defRPr>
            </a:lvl5pPr>
            <a:lvl6pPr marL="457200" algn="l" defTabSz="457200" rtl="0" fontAlgn="base">
              <a:spcBef>
                <a:spcPct val="0"/>
              </a:spcBef>
              <a:spcAft>
                <a:spcPct val="0"/>
              </a:spcAft>
              <a:defRPr sz="2500" b="1">
                <a:solidFill>
                  <a:schemeClr val="bg1"/>
                </a:solidFill>
                <a:latin typeface="Arial" charset="0"/>
                <a:ea typeface="ＭＳ Ｐゴシック" charset="0"/>
              </a:defRPr>
            </a:lvl6pPr>
            <a:lvl7pPr marL="914400" algn="l" defTabSz="457200" rtl="0" fontAlgn="base">
              <a:spcBef>
                <a:spcPct val="0"/>
              </a:spcBef>
              <a:spcAft>
                <a:spcPct val="0"/>
              </a:spcAft>
              <a:defRPr sz="2500" b="1">
                <a:solidFill>
                  <a:schemeClr val="bg1"/>
                </a:solidFill>
                <a:latin typeface="Arial" charset="0"/>
                <a:ea typeface="ＭＳ Ｐゴシック" charset="0"/>
              </a:defRPr>
            </a:lvl7pPr>
            <a:lvl8pPr marL="1371600" algn="l" defTabSz="457200" rtl="0" fontAlgn="base">
              <a:spcBef>
                <a:spcPct val="0"/>
              </a:spcBef>
              <a:spcAft>
                <a:spcPct val="0"/>
              </a:spcAft>
              <a:defRPr sz="2500" b="1">
                <a:solidFill>
                  <a:schemeClr val="bg1"/>
                </a:solidFill>
                <a:latin typeface="Arial" charset="0"/>
                <a:ea typeface="ＭＳ Ｐゴシック" charset="0"/>
              </a:defRPr>
            </a:lvl8pPr>
            <a:lvl9pPr marL="1828800" algn="l" defTabSz="457200" rtl="0" fontAlgn="base">
              <a:spcBef>
                <a:spcPct val="0"/>
              </a:spcBef>
              <a:spcAft>
                <a:spcPct val="0"/>
              </a:spcAft>
              <a:defRPr sz="2500" b="1">
                <a:solidFill>
                  <a:schemeClr val="bg1"/>
                </a:solidFill>
                <a:latin typeface="Arial" charset="0"/>
                <a:ea typeface="ＭＳ Ｐゴシック" charset="0"/>
              </a:defRPr>
            </a:lvl9pPr>
          </a:lstStyle>
          <a:p>
            <a:r>
              <a:rPr lang="en-US" sz="1200" cap="none" dirty="0" smtClean="0">
                <a:solidFill>
                  <a:schemeClr val="tx2"/>
                </a:solidFill>
              </a:rPr>
              <a:t>The following includes the required and recommended artifacts associated with each phase of the IEPD Lifecycle. </a:t>
            </a:r>
            <a:endParaRPr lang="en-US" sz="1200" cap="none" dirty="0">
              <a:solidFill>
                <a:schemeClr val="tx2"/>
              </a:solidFill>
            </a:endParaRPr>
          </a:p>
        </p:txBody>
      </p:sp>
    </p:spTree>
    <p:extLst>
      <p:ext uri="{BB962C8B-B14F-4D97-AF65-F5344CB8AC3E}">
        <p14:creationId xmlns:p14="http://schemas.microsoft.com/office/powerpoint/2010/main" val="117297696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SHP_216"/>
          <p:cNvSpPr>
            <a:spLocks noGrp="1" noChangeArrowheads="1"/>
          </p:cNvSpPr>
          <p:nvPr>
            <p:ph type="title"/>
          </p:nvPr>
        </p:nvSpPr>
        <p:spPr/>
        <p:txBody>
          <a:bodyPr>
            <a:normAutofit/>
          </a:bodyPr>
          <a:lstStyle/>
          <a:p>
            <a:r>
              <a:rPr lang="en-US" dirty="0"/>
              <a:t>Systems Development Life Cycle</a:t>
            </a:r>
          </a:p>
        </p:txBody>
      </p:sp>
      <p:sp>
        <p:nvSpPr>
          <p:cNvPr id="3" name="Slide Number Placeholder 2"/>
          <p:cNvSpPr>
            <a:spLocks noGrp="1"/>
          </p:cNvSpPr>
          <p:nvPr>
            <p:ph type="sldNum" sz="quarter" idx="4"/>
          </p:nvPr>
        </p:nvSpPr>
        <p:spPr/>
        <p:txBody>
          <a:bodyPr/>
          <a:lstStyle/>
          <a:p>
            <a:fld id="{6E6030FC-FB78-5E4D-92EA-5D9433591EA9}" type="slidenum">
              <a:rPr lang="en-US" smtClean="0"/>
              <a:pPr/>
              <a:t>8</a:t>
            </a:fld>
            <a:endParaRPr lang="en-US" dirty="0"/>
          </a:p>
        </p:txBody>
      </p:sp>
      <p:grpSp>
        <p:nvGrpSpPr>
          <p:cNvPr id="73" name="Group 72"/>
          <p:cNvGrpSpPr/>
          <p:nvPr/>
        </p:nvGrpSpPr>
        <p:grpSpPr>
          <a:xfrm>
            <a:off x="7407343" y="730894"/>
            <a:ext cx="1235427" cy="143483"/>
            <a:chOff x="3462929" y="4029126"/>
            <a:chExt cx="1696889" cy="197077"/>
          </a:xfrm>
        </p:grpSpPr>
        <p:cxnSp>
          <p:nvCxnSpPr>
            <p:cNvPr id="74" name="Straight Connector 73"/>
            <p:cNvCxnSpPr>
              <a:endCxn id="79"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5" name="Oval 74"/>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6" name="Oval 75"/>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7" name="Oval 76"/>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8" name="Oval 77"/>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9" name="Oval 78"/>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4" name="Group 33"/>
          <p:cNvGrpSpPr/>
          <p:nvPr/>
        </p:nvGrpSpPr>
        <p:grpSpPr>
          <a:xfrm>
            <a:off x="7407343" y="730894"/>
            <a:ext cx="1235427" cy="143483"/>
            <a:chOff x="3462929" y="4029126"/>
            <a:chExt cx="1696889" cy="197077"/>
          </a:xfrm>
        </p:grpSpPr>
        <p:cxnSp>
          <p:nvCxnSpPr>
            <p:cNvPr id="35" name="Straight Connector 34"/>
            <p:cNvCxnSpPr>
              <a:endCxn id="41"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6" name="Oval 35"/>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2" name="Text Placeholder 4"/>
          <p:cNvSpPr txBox="1">
            <a:spLocks/>
          </p:cNvSpPr>
          <p:nvPr/>
        </p:nvSpPr>
        <p:spPr>
          <a:xfrm>
            <a:off x="291653" y="2597625"/>
            <a:ext cx="1948167" cy="2984296"/>
          </a:xfrm>
          <a:prstGeom prst="rect">
            <a:avLst/>
          </a:prstGeom>
        </p:spPr>
        <p:txBody>
          <a:bodyPr vert="horz" lIns="91440" tIns="45720" rIns="91440" bIns="45720" rtlCol="0" anchor="t">
            <a:normAutofit lnSpcReduction="10000"/>
          </a:bodyPr>
          <a:lstStyle/>
          <a:p>
            <a:pPr marL="0" lvl="1">
              <a:defRPr/>
            </a:pPr>
            <a:r>
              <a:rPr lang="en-US" sz="1600" dirty="0" smtClean="0">
                <a:solidFill>
                  <a:srgbClr val="454545"/>
                </a:solidFill>
                <a:latin typeface="Arial" charset="0"/>
                <a:cs typeface="Arial" charset="0"/>
              </a:rPr>
              <a:t>The </a:t>
            </a:r>
            <a:r>
              <a:rPr lang="en-US" sz="1600" b="1" dirty="0" smtClean="0">
                <a:solidFill>
                  <a:schemeClr val="tx2"/>
                </a:solidFill>
                <a:latin typeface="Arial" charset="0"/>
                <a:cs typeface="Arial" charset="0"/>
              </a:rPr>
              <a:t>Systems Development Life Cycle (SDLC) </a:t>
            </a:r>
            <a:br>
              <a:rPr lang="en-US" sz="1600" b="1" dirty="0" smtClean="0">
                <a:solidFill>
                  <a:schemeClr val="tx2"/>
                </a:solidFill>
                <a:latin typeface="Arial" charset="0"/>
                <a:cs typeface="Arial" charset="0"/>
              </a:rPr>
            </a:br>
            <a:r>
              <a:rPr lang="en-US" sz="1600" dirty="0" smtClean="0">
                <a:solidFill>
                  <a:srgbClr val="454545"/>
                </a:solidFill>
                <a:latin typeface="Arial" charset="0"/>
                <a:cs typeface="Arial" charset="0"/>
              </a:rPr>
              <a:t>is a common methodology </a:t>
            </a:r>
            <a:br>
              <a:rPr lang="en-US" sz="1600" dirty="0" smtClean="0">
                <a:solidFill>
                  <a:srgbClr val="454545"/>
                </a:solidFill>
                <a:latin typeface="Arial" charset="0"/>
                <a:cs typeface="Arial" charset="0"/>
              </a:rPr>
            </a:br>
            <a:r>
              <a:rPr lang="en-US" sz="1600" dirty="0" smtClean="0">
                <a:solidFill>
                  <a:srgbClr val="454545"/>
                </a:solidFill>
                <a:latin typeface="Arial" charset="0"/>
                <a:cs typeface="Arial" charset="0"/>
              </a:rPr>
              <a:t>used for creating information systems</a:t>
            </a:r>
          </a:p>
          <a:p>
            <a:pPr marL="0" lvl="1">
              <a:defRPr/>
            </a:pPr>
            <a:endParaRPr lang="en-US" sz="1400" dirty="0">
              <a:solidFill>
                <a:srgbClr val="454545"/>
              </a:solidFill>
              <a:latin typeface="Arial" charset="0"/>
              <a:cs typeface="Arial" charset="0"/>
            </a:endParaRPr>
          </a:p>
          <a:p>
            <a:pPr marL="0" lvl="1">
              <a:defRPr/>
            </a:pPr>
            <a:r>
              <a:rPr lang="en-US" sz="1400" dirty="0">
                <a:solidFill>
                  <a:srgbClr val="454545"/>
                </a:solidFill>
                <a:latin typeface="Arial" charset="0"/>
                <a:cs typeface="Arial" charset="0"/>
              </a:rPr>
              <a:t>The IEPD Lifecycle </a:t>
            </a:r>
            <a:r>
              <a:rPr lang="en-US" sz="1400" dirty="0" smtClean="0">
                <a:solidFill>
                  <a:srgbClr val="454545"/>
                </a:solidFill>
                <a:latin typeface="Arial" charset="0"/>
                <a:cs typeface="Arial" charset="0"/>
              </a:rPr>
              <a:t>aligns closely </a:t>
            </a:r>
            <a:r>
              <a:rPr lang="en-US" sz="1400" dirty="0">
                <a:solidFill>
                  <a:srgbClr val="454545"/>
                </a:solidFill>
                <a:latin typeface="Arial" charset="0"/>
                <a:cs typeface="Arial" charset="0"/>
              </a:rPr>
              <a:t/>
            </a:r>
            <a:br>
              <a:rPr lang="en-US" sz="1400" dirty="0">
                <a:solidFill>
                  <a:srgbClr val="454545"/>
                </a:solidFill>
                <a:latin typeface="Arial" charset="0"/>
                <a:cs typeface="Arial" charset="0"/>
              </a:rPr>
            </a:br>
            <a:r>
              <a:rPr lang="en-US" sz="1400" dirty="0">
                <a:solidFill>
                  <a:srgbClr val="454545"/>
                </a:solidFill>
                <a:latin typeface="Arial" charset="0"/>
                <a:cs typeface="Arial" charset="0"/>
              </a:rPr>
              <a:t>with the phases of the SDLC</a:t>
            </a:r>
          </a:p>
        </p:txBody>
      </p:sp>
      <p:grpSp>
        <p:nvGrpSpPr>
          <p:cNvPr id="43" name="Group 42"/>
          <p:cNvGrpSpPr/>
          <p:nvPr/>
        </p:nvGrpSpPr>
        <p:grpSpPr>
          <a:xfrm>
            <a:off x="2494122" y="1026626"/>
            <a:ext cx="6394930" cy="4949622"/>
            <a:chOff x="982615" y="991991"/>
            <a:chExt cx="6394930" cy="4949622"/>
          </a:xfrm>
        </p:grpSpPr>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615" y="991991"/>
              <a:ext cx="3421445" cy="4949622"/>
            </a:xfrm>
            <a:prstGeom prst="rect">
              <a:avLst/>
            </a:prstGeom>
          </p:spPr>
        </p:pic>
        <p:sp>
          <p:nvSpPr>
            <p:cNvPr id="45" name="TextBox 44"/>
            <p:cNvSpPr txBox="1"/>
            <p:nvPr/>
          </p:nvSpPr>
          <p:spPr>
            <a:xfrm>
              <a:off x="2690337" y="1159497"/>
              <a:ext cx="1388937"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Plan</a:t>
              </a:r>
            </a:p>
          </p:txBody>
        </p:sp>
        <p:sp>
          <p:nvSpPr>
            <p:cNvPr id="46" name="TextBox 45"/>
            <p:cNvSpPr txBox="1"/>
            <p:nvPr/>
          </p:nvSpPr>
          <p:spPr>
            <a:xfrm>
              <a:off x="2678792" y="1875373"/>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Requirements</a:t>
              </a:r>
            </a:p>
          </p:txBody>
        </p:sp>
        <p:sp>
          <p:nvSpPr>
            <p:cNvPr id="47" name="TextBox 46"/>
            <p:cNvSpPr txBox="1"/>
            <p:nvPr/>
          </p:nvSpPr>
          <p:spPr>
            <a:xfrm>
              <a:off x="2690337" y="2591196"/>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Design</a:t>
              </a:r>
            </a:p>
          </p:txBody>
        </p:sp>
        <p:sp>
          <p:nvSpPr>
            <p:cNvPr id="48" name="TextBox 47"/>
            <p:cNvSpPr txBox="1"/>
            <p:nvPr/>
          </p:nvSpPr>
          <p:spPr>
            <a:xfrm>
              <a:off x="2690337" y="3646843"/>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Develop</a:t>
              </a:r>
            </a:p>
          </p:txBody>
        </p:sp>
        <p:sp>
          <p:nvSpPr>
            <p:cNvPr id="49" name="TextBox 48"/>
            <p:cNvSpPr txBox="1"/>
            <p:nvPr/>
          </p:nvSpPr>
          <p:spPr>
            <a:xfrm>
              <a:off x="2690337" y="4723737"/>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Implement</a:t>
              </a:r>
            </a:p>
          </p:txBody>
        </p:sp>
        <p:sp>
          <p:nvSpPr>
            <p:cNvPr id="50" name="TextBox 49"/>
            <p:cNvSpPr txBox="1"/>
            <p:nvPr/>
          </p:nvSpPr>
          <p:spPr>
            <a:xfrm>
              <a:off x="2690337" y="5424704"/>
              <a:ext cx="1712209" cy="338554"/>
            </a:xfrm>
            <a:prstGeom prst="rect">
              <a:avLst/>
            </a:prstGeom>
            <a:noFill/>
          </p:spPr>
          <p:txBody>
            <a:bodyPr wrap="square" rtlCol="0">
              <a:spAutoFit/>
            </a:bodyPr>
            <a:lstStyle/>
            <a:p>
              <a:pPr fontAlgn="auto">
                <a:spcBef>
                  <a:spcPts val="0"/>
                </a:spcBef>
                <a:spcAft>
                  <a:spcPts val="0"/>
                </a:spcAft>
                <a:defRPr/>
              </a:pPr>
              <a:r>
                <a:rPr lang="en-US" sz="1600" b="1" dirty="0" smtClean="0">
                  <a:solidFill>
                    <a:srgbClr val="646769"/>
                  </a:solidFill>
                  <a:cs typeface="Arial" pitchFamily="34" charset="0"/>
                </a:rPr>
                <a:t>Maintain</a:t>
              </a:r>
            </a:p>
          </p:txBody>
        </p:sp>
        <p:sp>
          <p:nvSpPr>
            <p:cNvPr id="51" name="TextBox 50"/>
            <p:cNvSpPr txBox="1"/>
            <p:nvPr/>
          </p:nvSpPr>
          <p:spPr>
            <a:xfrm>
              <a:off x="4463472" y="1095896"/>
              <a:ext cx="2636983" cy="523220"/>
            </a:xfrm>
            <a:prstGeom prst="rect">
              <a:avLst/>
            </a:prstGeom>
            <a:noFill/>
          </p:spPr>
          <p:txBody>
            <a:bodyPr wrap="square" rtlCol="0">
              <a:spAutoFit/>
            </a:bodyPr>
            <a:lstStyle/>
            <a:p>
              <a:r>
                <a:rPr lang="en-US" sz="1400" dirty="0" smtClean="0">
                  <a:solidFill>
                    <a:srgbClr val="646769"/>
                  </a:solidFill>
                </a:rPr>
                <a:t>Develop high level scope and goals of intended system</a:t>
              </a:r>
            </a:p>
          </p:txBody>
        </p:sp>
        <p:sp>
          <p:nvSpPr>
            <p:cNvPr id="52" name="TextBox 51"/>
            <p:cNvSpPr txBox="1"/>
            <p:nvPr/>
          </p:nvSpPr>
          <p:spPr>
            <a:xfrm>
              <a:off x="4463472" y="1785819"/>
              <a:ext cx="2636983" cy="523220"/>
            </a:xfrm>
            <a:prstGeom prst="rect">
              <a:avLst/>
            </a:prstGeom>
            <a:noFill/>
          </p:spPr>
          <p:txBody>
            <a:bodyPr wrap="square" rtlCol="0">
              <a:spAutoFit/>
            </a:bodyPr>
            <a:lstStyle/>
            <a:p>
              <a:r>
                <a:rPr lang="en-US" sz="1400" dirty="0" smtClean="0">
                  <a:solidFill>
                    <a:srgbClr val="646769"/>
                  </a:solidFill>
                </a:rPr>
                <a:t>Analyze goals and break them down into exact requirements</a:t>
              </a:r>
            </a:p>
          </p:txBody>
        </p:sp>
        <p:sp>
          <p:nvSpPr>
            <p:cNvPr id="53" name="TextBox 52"/>
            <p:cNvSpPr txBox="1"/>
            <p:nvPr/>
          </p:nvSpPr>
          <p:spPr>
            <a:xfrm>
              <a:off x="4463472" y="2475748"/>
              <a:ext cx="2636983" cy="523220"/>
            </a:xfrm>
            <a:prstGeom prst="rect">
              <a:avLst/>
            </a:prstGeom>
            <a:noFill/>
          </p:spPr>
          <p:txBody>
            <a:bodyPr wrap="square" rtlCol="0">
              <a:spAutoFit/>
            </a:bodyPr>
            <a:lstStyle/>
            <a:p>
              <a:r>
                <a:rPr lang="en-US" sz="1400" dirty="0" smtClean="0">
                  <a:solidFill>
                    <a:srgbClr val="646769"/>
                  </a:solidFill>
                </a:rPr>
                <a:t>Transform requirements into detailed system capabilities</a:t>
              </a:r>
            </a:p>
          </p:txBody>
        </p:sp>
        <p:sp>
          <p:nvSpPr>
            <p:cNvPr id="54" name="TextBox 53"/>
            <p:cNvSpPr txBox="1"/>
            <p:nvPr/>
          </p:nvSpPr>
          <p:spPr>
            <a:xfrm>
              <a:off x="4463472" y="3574778"/>
              <a:ext cx="2636983" cy="523220"/>
            </a:xfrm>
            <a:prstGeom prst="rect">
              <a:avLst/>
            </a:prstGeom>
            <a:noFill/>
          </p:spPr>
          <p:txBody>
            <a:bodyPr wrap="square" rtlCol="0">
              <a:spAutoFit/>
            </a:bodyPr>
            <a:lstStyle/>
            <a:p>
              <a:r>
                <a:rPr lang="en-US" sz="1400" dirty="0" smtClean="0">
                  <a:solidFill>
                    <a:srgbClr val="646769"/>
                  </a:solidFill>
                </a:rPr>
                <a:t>Develop system per design specifications</a:t>
              </a:r>
            </a:p>
          </p:txBody>
        </p:sp>
        <p:sp>
          <p:nvSpPr>
            <p:cNvPr id="55" name="TextBox 54"/>
            <p:cNvSpPr txBox="1"/>
            <p:nvPr/>
          </p:nvSpPr>
          <p:spPr>
            <a:xfrm>
              <a:off x="4463472" y="4633589"/>
              <a:ext cx="2636983" cy="523220"/>
            </a:xfrm>
            <a:prstGeom prst="rect">
              <a:avLst/>
            </a:prstGeom>
            <a:noFill/>
          </p:spPr>
          <p:txBody>
            <a:bodyPr wrap="square" rtlCol="0">
              <a:spAutoFit/>
            </a:bodyPr>
            <a:lstStyle/>
            <a:p>
              <a:r>
                <a:rPr lang="en-US" sz="1400" dirty="0" smtClean="0">
                  <a:solidFill>
                    <a:srgbClr val="646769"/>
                  </a:solidFill>
                </a:rPr>
                <a:t>Test and deploy system and develop future plan</a:t>
              </a:r>
            </a:p>
          </p:txBody>
        </p:sp>
        <p:sp>
          <p:nvSpPr>
            <p:cNvPr id="56" name="TextBox 55"/>
            <p:cNvSpPr txBox="1"/>
            <p:nvPr/>
          </p:nvSpPr>
          <p:spPr>
            <a:xfrm>
              <a:off x="4463472" y="5391293"/>
              <a:ext cx="2914073" cy="523220"/>
            </a:xfrm>
            <a:prstGeom prst="rect">
              <a:avLst/>
            </a:prstGeom>
            <a:noFill/>
          </p:spPr>
          <p:txBody>
            <a:bodyPr wrap="square" rtlCol="0">
              <a:spAutoFit/>
            </a:bodyPr>
            <a:lstStyle/>
            <a:p>
              <a:r>
                <a:rPr lang="en-US" sz="1400" dirty="0" smtClean="0">
                  <a:solidFill>
                    <a:srgbClr val="646769"/>
                  </a:solidFill>
                </a:rPr>
                <a:t>Sustain system per future plan and eventually move to disposition</a:t>
              </a:r>
            </a:p>
          </p:txBody>
        </p:sp>
        <p:grpSp>
          <p:nvGrpSpPr>
            <p:cNvPr id="57" name="Group 56"/>
            <p:cNvGrpSpPr/>
            <p:nvPr/>
          </p:nvGrpSpPr>
          <p:grpSpPr>
            <a:xfrm>
              <a:off x="982616" y="1693459"/>
              <a:ext cx="6117840" cy="3548268"/>
              <a:chOff x="2959835" y="1693459"/>
              <a:chExt cx="4140620" cy="3548268"/>
            </a:xfrm>
          </p:grpSpPr>
          <p:cxnSp>
            <p:nvCxnSpPr>
              <p:cNvPr id="80" name="Straight Connector 79"/>
              <p:cNvCxnSpPr/>
              <p:nvPr/>
            </p:nvCxnSpPr>
            <p:spPr>
              <a:xfrm>
                <a:off x="2959835" y="1693459"/>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2959835" y="2397677"/>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2959835" y="3113497"/>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2959835" y="4525908"/>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2959835" y="5241727"/>
                <a:ext cx="414062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grpSp>
      <p:sp>
        <p:nvSpPr>
          <p:cNvPr id="92" name="Title 1"/>
          <p:cNvSpPr txBox="1">
            <a:spLocks/>
          </p:cNvSpPr>
          <p:nvPr/>
        </p:nvSpPr>
        <p:spPr>
          <a:xfrm>
            <a:off x="291653" y="1155488"/>
            <a:ext cx="2286304" cy="1216333"/>
          </a:xfrm>
          <a:prstGeom prst="rect">
            <a:avLst/>
          </a:prstGeom>
        </p:spPr>
        <p:txBody>
          <a:bodyPr vert="horz" lIns="91440" tIns="45720" rIns="91440" bIns="45720" rtlCol="0" anchor="ctr">
            <a:normAutofit/>
          </a:bodyPr>
          <a:lstStyle>
            <a:lvl1pPr algn="l" defTabSz="457200" rtl="0" eaLnBrk="0" fontAlgn="base" hangingPunct="0">
              <a:spcBef>
                <a:spcPct val="0"/>
              </a:spcBef>
              <a:spcAft>
                <a:spcPct val="0"/>
              </a:spcAft>
              <a:defRPr sz="2500" b="1" kern="1200" cap="all">
                <a:solidFill>
                  <a:schemeClr val="bg1"/>
                </a:solidFill>
                <a:latin typeface="Arial"/>
                <a:ea typeface="ＭＳ Ｐゴシック" charset="0"/>
                <a:cs typeface="Arial"/>
              </a:defRPr>
            </a:lvl1pPr>
            <a:lvl2pPr algn="l" defTabSz="457200" rtl="0" eaLnBrk="0" fontAlgn="base" hangingPunct="0">
              <a:spcBef>
                <a:spcPct val="0"/>
              </a:spcBef>
              <a:spcAft>
                <a:spcPct val="0"/>
              </a:spcAft>
              <a:defRPr sz="2500" b="1">
                <a:solidFill>
                  <a:schemeClr val="bg1"/>
                </a:solidFill>
                <a:latin typeface="Arial" charset="0"/>
                <a:ea typeface="ＭＳ Ｐゴシック" charset="0"/>
              </a:defRPr>
            </a:lvl2pPr>
            <a:lvl3pPr algn="l" defTabSz="457200" rtl="0" eaLnBrk="0" fontAlgn="base" hangingPunct="0">
              <a:spcBef>
                <a:spcPct val="0"/>
              </a:spcBef>
              <a:spcAft>
                <a:spcPct val="0"/>
              </a:spcAft>
              <a:defRPr sz="2500" b="1">
                <a:solidFill>
                  <a:schemeClr val="bg1"/>
                </a:solidFill>
                <a:latin typeface="Arial" charset="0"/>
                <a:ea typeface="ＭＳ Ｐゴシック" charset="0"/>
              </a:defRPr>
            </a:lvl3pPr>
            <a:lvl4pPr algn="l" defTabSz="457200" rtl="0" eaLnBrk="0" fontAlgn="base" hangingPunct="0">
              <a:spcBef>
                <a:spcPct val="0"/>
              </a:spcBef>
              <a:spcAft>
                <a:spcPct val="0"/>
              </a:spcAft>
              <a:defRPr sz="2500" b="1">
                <a:solidFill>
                  <a:schemeClr val="bg1"/>
                </a:solidFill>
                <a:latin typeface="Arial" charset="0"/>
                <a:ea typeface="ＭＳ Ｐゴシック" charset="0"/>
              </a:defRPr>
            </a:lvl4pPr>
            <a:lvl5pPr algn="l" defTabSz="457200" rtl="0" eaLnBrk="0" fontAlgn="base" hangingPunct="0">
              <a:spcBef>
                <a:spcPct val="0"/>
              </a:spcBef>
              <a:spcAft>
                <a:spcPct val="0"/>
              </a:spcAft>
              <a:defRPr sz="2500" b="1">
                <a:solidFill>
                  <a:schemeClr val="bg1"/>
                </a:solidFill>
                <a:latin typeface="Arial" charset="0"/>
                <a:ea typeface="ＭＳ Ｐゴシック" charset="0"/>
              </a:defRPr>
            </a:lvl5pPr>
            <a:lvl6pPr marL="457200" algn="l" defTabSz="457200" rtl="0" fontAlgn="base">
              <a:spcBef>
                <a:spcPct val="0"/>
              </a:spcBef>
              <a:spcAft>
                <a:spcPct val="0"/>
              </a:spcAft>
              <a:defRPr sz="2500" b="1">
                <a:solidFill>
                  <a:schemeClr val="bg1"/>
                </a:solidFill>
                <a:latin typeface="Arial" charset="0"/>
                <a:ea typeface="ＭＳ Ｐゴシック" charset="0"/>
              </a:defRPr>
            </a:lvl6pPr>
            <a:lvl7pPr marL="914400" algn="l" defTabSz="457200" rtl="0" fontAlgn="base">
              <a:spcBef>
                <a:spcPct val="0"/>
              </a:spcBef>
              <a:spcAft>
                <a:spcPct val="0"/>
              </a:spcAft>
              <a:defRPr sz="2500" b="1">
                <a:solidFill>
                  <a:schemeClr val="bg1"/>
                </a:solidFill>
                <a:latin typeface="Arial" charset="0"/>
                <a:ea typeface="ＭＳ Ｐゴシック" charset="0"/>
              </a:defRPr>
            </a:lvl7pPr>
            <a:lvl8pPr marL="1371600" algn="l" defTabSz="457200" rtl="0" fontAlgn="base">
              <a:spcBef>
                <a:spcPct val="0"/>
              </a:spcBef>
              <a:spcAft>
                <a:spcPct val="0"/>
              </a:spcAft>
              <a:defRPr sz="2500" b="1">
                <a:solidFill>
                  <a:schemeClr val="bg1"/>
                </a:solidFill>
                <a:latin typeface="Arial" charset="0"/>
                <a:ea typeface="ＭＳ Ｐゴシック" charset="0"/>
              </a:defRPr>
            </a:lvl8pPr>
            <a:lvl9pPr marL="1828800" algn="l" defTabSz="457200" rtl="0" fontAlgn="base">
              <a:spcBef>
                <a:spcPct val="0"/>
              </a:spcBef>
              <a:spcAft>
                <a:spcPct val="0"/>
              </a:spcAft>
              <a:defRPr sz="2500" b="1">
                <a:solidFill>
                  <a:schemeClr val="bg1"/>
                </a:solidFill>
                <a:latin typeface="Arial" charset="0"/>
                <a:ea typeface="ＭＳ Ｐゴシック" charset="0"/>
              </a:defRPr>
            </a:lvl9pPr>
          </a:lstStyle>
          <a:p>
            <a:r>
              <a:rPr lang="en-US" sz="1400" cap="none" dirty="0" smtClean="0">
                <a:solidFill>
                  <a:schemeClr val="tx2"/>
                </a:solidFill>
              </a:rPr>
              <a:t>The following includes the phases of the Systems Development Life Cycle as they align with the IEPD Lifecycle.  </a:t>
            </a:r>
            <a:endParaRPr lang="en-US" sz="1400" cap="none" dirty="0">
              <a:solidFill>
                <a:schemeClr val="tx2"/>
              </a:solidFill>
            </a:endParaRPr>
          </a:p>
        </p:txBody>
      </p:sp>
    </p:spTree>
    <p:extLst>
      <p:ext uri="{BB962C8B-B14F-4D97-AF65-F5344CB8AC3E}">
        <p14:creationId xmlns:p14="http://schemas.microsoft.com/office/powerpoint/2010/main" val="143712432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6E6030FC-FB78-5E4D-92EA-5D9433591EA9}" type="slidenum">
              <a:rPr lang="en-US" smtClean="0"/>
              <a:pPr/>
              <a:t>9</a:t>
            </a:fld>
            <a:endParaRPr lang="en-US" dirty="0"/>
          </a:p>
        </p:txBody>
      </p:sp>
      <p:sp>
        <p:nvSpPr>
          <p:cNvPr id="6" name="Title 2"/>
          <p:cNvSpPr>
            <a:spLocks noGrp="1"/>
          </p:cNvSpPr>
          <p:nvPr>
            <p:ph type="title"/>
          </p:nvPr>
        </p:nvSpPr>
        <p:spPr>
          <a:xfrm>
            <a:off x="1935497" y="117733"/>
            <a:ext cx="6646041" cy="472966"/>
          </a:xfrm>
          <a:ln/>
        </p:spPr>
        <p:txBody>
          <a:bodyPr>
            <a:normAutofit/>
          </a:bodyPr>
          <a:lstStyle/>
          <a:p>
            <a:pPr eaLnBrk="1" hangingPunct="1"/>
            <a:r>
              <a:rPr lang="en-US" sz="2400" dirty="0" smtClean="0"/>
              <a:t>Module 1: Knowledge Check 1</a:t>
            </a:r>
          </a:p>
        </p:txBody>
      </p:sp>
      <p:sp>
        <p:nvSpPr>
          <p:cNvPr id="7" name="Oval 6"/>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8" name="Picture 7"/>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9" name="Group 8"/>
          <p:cNvGrpSpPr/>
          <p:nvPr/>
        </p:nvGrpSpPr>
        <p:grpSpPr>
          <a:xfrm>
            <a:off x="7407343" y="730894"/>
            <a:ext cx="1235427" cy="143483"/>
            <a:chOff x="3462929" y="4029126"/>
            <a:chExt cx="1696889" cy="197077"/>
          </a:xfrm>
        </p:grpSpPr>
        <p:cxnSp>
          <p:nvCxnSpPr>
            <p:cNvPr id="10" name="Straight Connector 9"/>
            <p:cNvCxnSpPr>
              <a:endCxn id="15" idx="2"/>
            </p:cNvCxnSpPr>
            <p:nvPr/>
          </p:nvCxnSpPr>
          <p:spPr>
            <a:xfrm>
              <a:off x="3530426" y="4127665"/>
              <a:ext cx="1432315"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62929" y="4029126"/>
              <a:ext cx="197078" cy="197077"/>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383514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421831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4590525"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4962740" y="4029126"/>
              <a:ext cx="197078" cy="1970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6" name="Text Box 2"/>
          <p:cNvSpPr txBox="1">
            <a:spLocks noChangeArrowheads="1"/>
          </p:cNvSpPr>
          <p:nvPr/>
        </p:nvSpPr>
        <p:spPr bwMode="auto">
          <a:xfrm>
            <a:off x="228600" y="1283855"/>
            <a:ext cx="86106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b="1">
                <a:solidFill>
                  <a:schemeClr val="tx1"/>
                </a:solidFill>
                <a:latin typeface="Arial" pitchFamily="34" charset="0"/>
              </a:defRPr>
            </a:lvl1pPr>
            <a:lvl2pPr marL="742950" indent="-285750" eaLnBrk="0" hangingPunct="0">
              <a:defRPr b="1">
                <a:solidFill>
                  <a:schemeClr val="tx1"/>
                </a:solidFill>
                <a:latin typeface="Arial" pitchFamily="34" charset="0"/>
              </a:defRPr>
            </a:lvl2pPr>
            <a:lvl3pPr marL="1143000" indent="-228600" eaLnBrk="0" hangingPunct="0">
              <a:defRPr b="1">
                <a:solidFill>
                  <a:schemeClr val="tx1"/>
                </a:solidFill>
                <a:latin typeface="Arial" pitchFamily="34" charset="0"/>
              </a:defRPr>
            </a:lvl3pPr>
            <a:lvl4pPr marL="1600200" indent="-228600" eaLnBrk="0" hangingPunct="0">
              <a:defRPr b="1">
                <a:solidFill>
                  <a:schemeClr val="tx1"/>
                </a:solidFill>
                <a:latin typeface="Arial" pitchFamily="34" charset="0"/>
              </a:defRPr>
            </a:lvl4pPr>
            <a:lvl5pPr marL="2057400" indent="-228600" eaLnBrk="0" hangingPunct="0">
              <a:defRPr b="1">
                <a:solidFill>
                  <a:schemeClr val="tx1"/>
                </a:solidFill>
                <a:latin typeface="Arial" pitchFamily="34" charset="0"/>
              </a:defRPr>
            </a:lvl5pPr>
            <a:lvl6pPr marL="2514600" indent="-228600" eaLnBrk="0" fontAlgn="base" hangingPunct="0">
              <a:spcBef>
                <a:spcPct val="0"/>
              </a:spcBef>
              <a:spcAft>
                <a:spcPct val="0"/>
              </a:spcAft>
              <a:defRPr b="1">
                <a:solidFill>
                  <a:schemeClr val="tx1"/>
                </a:solidFill>
                <a:latin typeface="Arial" pitchFamily="34" charset="0"/>
              </a:defRPr>
            </a:lvl6pPr>
            <a:lvl7pPr marL="2971800" indent="-228600" eaLnBrk="0" fontAlgn="base" hangingPunct="0">
              <a:spcBef>
                <a:spcPct val="0"/>
              </a:spcBef>
              <a:spcAft>
                <a:spcPct val="0"/>
              </a:spcAft>
              <a:defRPr b="1">
                <a:solidFill>
                  <a:schemeClr val="tx1"/>
                </a:solidFill>
                <a:latin typeface="Arial" pitchFamily="34" charset="0"/>
              </a:defRPr>
            </a:lvl7pPr>
            <a:lvl8pPr marL="3429000" indent="-228600" eaLnBrk="0" fontAlgn="base" hangingPunct="0">
              <a:spcBef>
                <a:spcPct val="0"/>
              </a:spcBef>
              <a:spcAft>
                <a:spcPct val="0"/>
              </a:spcAft>
              <a:defRPr b="1">
                <a:solidFill>
                  <a:schemeClr val="tx1"/>
                </a:solidFill>
                <a:latin typeface="Arial" pitchFamily="34" charset="0"/>
              </a:defRPr>
            </a:lvl8pPr>
            <a:lvl9pPr marL="3886200" indent="-228600" eaLnBrk="0" fontAlgn="base" hangingPunct="0">
              <a:spcBef>
                <a:spcPct val="0"/>
              </a:spcBef>
              <a:spcAft>
                <a:spcPct val="0"/>
              </a:spcAft>
              <a:defRPr b="1">
                <a:solidFill>
                  <a:schemeClr val="tx1"/>
                </a:solidFill>
                <a:latin typeface="Arial" pitchFamily="34" charset="0"/>
              </a:defRPr>
            </a:lvl9pPr>
          </a:lstStyle>
          <a:p>
            <a:pPr>
              <a:spcBef>
                <a:spcPct val="50000"/>
              </a:spcBef>
            </a:pPr>
            <a:r>
              <a:rPr lang="en-US" sz="1600" dirty="0" smtClean="0">
                <a:solidFill>
                  <a:schemeClr val="tx2"/>
                </a:solidFill>
              </a:rPr>
              <a:t>Arrange </a:t>
            </a:r>
            <a:r>
              <a:rPr lang="en-US" sz="1600" dirty="0">
                <a:solidFill>
                  <a:schemeClr val="tx2"/>
                </a:solidFill>
              </a:rPr>
              <a:t>the phases of the </a:t>
            </a:r>
            <a:r>
              <a:rPr lang="en-US" sz="1600" dirty="0" smtClean="0">
                <a:solidFill>
                  <a:schemeClr val="tx2"/>
                </a:solidFill>
              </a:rPr>
              <a:t>IEPD </a:t>
            </a:r>
            <a:r>
              <a:rPr lang="en-US" sz="1600" dirty="0">
                <a:solidFill>
                  <a:schemeClr val="tx2"/>
                </a:solidFill>
              </a:rPr>
              <a:t>Lifecycle in the correct sequential order. </a:t>
            </a:r>
          </a:p>
        </p:txBody>
      </p:sp>
      <p:cxnSp>
        <p:nvCxnSpPr>
          <p:cNvPr id="35" name="Straight Connector 34"/>
          <p:cNvCxnSpPr/>
          <p:nvPr/>
        </p:nvCxnSpPr>
        <p:spPr>
          <a:xfrm>
            <a:off x="1718336" y="2697432"/>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36" name="Group 35"/>
          <p:cNvGrpSpPr/>
          <p:nvPr/>
        </p:nvGrpSpPr>
        <p:grpSpPr>
          <a:xfrm>
            <a:off x="1711669" y="2106478"/>
            <a:ext cx="439122" cy="439122"/>
            <a:chOff x="821454" y="1841038"/>
            <a:chExt cx="648951" cy="648951"/>
          </a:xfrm>
        </p:grpSpPr>
        <p:sp>
          <p:nvSpPr>
            <p:cNvPr id="37" name="Oval 36"/>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TextBox 37"/>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1</a:t>
              </a:r>
            </a:p>
          </p:txBody>
        </p:sp>
      </p:grpSp>
      <p:cxnSp>
        <p:nvCxnSpPr>
          <p:cNvPr id="39" name="Straight Connector 38"/>
          <p:cNvCxnSpPr/>
          <p:nvPr/>
        </p:nvCxnSpPr>
        <p:spPr>
          <a:xfrm>
            <a:off x="1718336" y="3398922"/>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40" name="Group 39"/>
          <p:cNvGrpSpPr/>
          <p:nvPr/>
        </p:nvGrpSpPr>
        <p:grpSpPr>
          <a:xfrm>
            <a:off x="1711669" y="2807967"/>
            <a:ext cx="439122" cy="439122"/>
            <a:chOff x="821454" y="1841038"/>
            <a:chExt cx="648951" cy="648951"/>
          </a:xfrm>
        </p:grpSpPr>
        <p:sp>
          <p:nvSpPr>
            <p:cNvPr id="41" name="Oval 40"/>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TextBox 41"/>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2</a:t>
              </a:r>
            </a:p>
          </p:txBody>
        </p:sp>
      </p:grpSp>
      <p:cxnSp>
        <p:nvCxnSpPr>
          <p:cNvPr id="43" name="Straight Connector 42"/>
          <p:cNvCxnSpPr/>
          <p:nvPr/>
        </p:nvCxnSpPr>
        <p:spPr>
          <a:xfrm>
            <a:off x="1718336" y="4081951"/>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44" name="Group 43"/>
          <p:cNvGrpSpPr/>
          <p:nvPr/>
        </p:nvGrpSpPr>
        <p:grpSpPr>
          <a:xfrm>
            <a:off x="1711669" y="3490997"/>
            <a:ext cx="439122" cy="439122"/>
            <a:chOff x="821454" y="1841038"/>
            <a:chExt cx="648951" cy="648951"/>
          </a:xfrm>
        </p:grpSpPr>
        <p:sp>
          <p:nvSpPr>
            <p:cNvPr id="45" name="Oval 44"/>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6" name="TextBox 45"/>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3</a:t>
              </a:r>
            </a:p>
          </p:txBody>
        </p:sp>
      </p:grpSp>
      <p:cxnSp>
        <p:nvCxnSpPr>
          <p:cNvPr id="47" name="Straight Connector 46"/>
          <p:cNvCxnSpPr/>
          <p:nvPr/>
        </p:nvCxnSpPr>
        <p:spPr>
          <a:xfrm>
            <a:off x="1718336" y="4764980"/>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48" name="Group 47"/>
          <p:cNvGrpSpPr/>
          <p:nvPr/>
        </p:nvGrpSpPr>
        <p:grpSpPr>
          <a:xfrm>
            <a:off x="1711669" y="4174026"/>
            <a:ext cx="439122" cy="439122"/>
            <a:chOff x="821454" y="1841038"/>
            <a:chExt cx="648951" cy="648951"/>
          </a:xfrm>
        </p:grpSpPr>
        <p:sp>
          <p:nvSpPr>
            <p:cNvPr id="49" name="Oval 48"/>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TextBox 49"/>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4</a:t>
              </a:r>
            </a:p>
          </p:txBody>
        </p:sp>
      </p:grpSp>
      <p:cxnSp>
        <p:nvCxnSpPr>
          <p:cNvPr id="51" name="Straight Connector 50"/>
          <p:cNvCxnSpPr/>
          <p:nvPr/>
        </p:nvCxnSpPr>
        <p:spPr>
          <a:xfrm>
            <a:off x="1718336" y="5448010"/>
            <a:ext cx="2031173" cy="1"/>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52" name="Group 51"/>
          <p:cNvGrpSpPr/>
          <p:nvPr/>
        </p:nvGrpSpPr>
        <p:grpSpPr>
          <a:xfrm>
            <a:off x="1711669" y="4857056"/>
            <a:ext cx="439122" cy="439122"/>
            <a:chOff x="821454" y="1841038"/>
            <a:chExt cx="648951" cy="648951"/>
          </a:xfrm>
        </p:grpSpPr>
        <p:sp>
          <p:nvSpPr>
            <p:cNvPr id="53" name="Oval 52"/>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TextBox 53"/>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5</a:t>
              </a:r>
            </a:p>
          </p:txBody>
        </p:sp>
      </p:grpSp>
      <p:grpSp>
        <p:nvGrpSpPr>
          <p:cNvPr id="55" name="Group 54"/>
          <p:cNvGrpSpPr/>
          <p:nvPr/>
        </p:nvGrpSpPr>
        <p:grpSpPr>
          <a:xfrm>
            <a:off x="1711669" y="5549315"/>
            <a:ext cx="439122" cy="439122"/>
            <a:chOff x="821454" y="1841038"/>
            <a:chExt cx="648951" cy="648951"/>
          </a:xfrm>
        </p:grpSpPr>
        <p:sp>
          <p:nvSpPr>
            <p:cNvPr id="56" name="Oval 55"/>
            <p:cNvSpPr/>
            <p:nvPr/>
          </p:nvSpPr>
          <p:spPr>
            <a:xfrm>
              <a:off x="821454" y="1841038"/>
              <a:ext cx="648951" cy="648951"/>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TextBox 56"/>
            <p:cNvSpPr txBox="1"/>
            <p:nvPr/>
          </p:nvSpPr>
          <p:spPr>
            <a:xfrm>
              <a:off x="828440" y="1889195"/>
              <a:ext cx="634979" cy="552639"/>
            </a:xfrm>
            <a:prstGeom prst="rect">
              <a:avLst/>
            </a:prstGeom>
          </p:spPr>
          <p:txBody>
            <a:bodyPr vert="horz" wrap="square" lIns="91440" tIns="45720" rIns="91440" bIns="45720" rtlCol="0">
              <a:normAutofit fontScale="77500" lnSpcReduction="20000"/>
            </a:bodyPr>
            <a:lstStyle/>
            <a:p>
              <a:pPr algn="ctr"/>
              <a:r>
                <a:rPr lang="en-US" sz="3000" b="1" dirty="0" err="1" smtClean="0">
                  <a:solidFill>
                    <a:schemeClr val="bg1"/>
                  </a:solidFill>
                  <a:latin typeface="Arial"/>
                  <a:cs typeface="Arial"/>
                </a:rPr>
                <a:t>6</a:t>
              </a:r>
            </a:p>
          </p:txBody>
        </p:sp>
      </p:grpSp>
      <p:sp>
        <p:nvSpPr>
          <p:cNvPr id="58" name="Content Placeholder 22"/>
          <p:cNvSpPr txBox="1">
            <a:spLocks/>
          </p:cNvSpPr>
          <p:nvPr/>
        </p:nvSpPr>
        <p:spPr>
          <a:xfrm>
            <a:off x="4264568" y="2142957"/>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Analyze Requirements</a:t>
            </a:r>
          </a:p>
        </p:txBody>
      </p:sp>
      <p:sp>
        <p:nvSpPr>
          <p:cNvPr id="59" name="Content Placeholder 22"/>
          <p:cNvSpPr txBox="1">
            <a:spLocks/>
          </p:cNvSpPr>
          <p:nvPr/>
        </p:nvSpPr>
        <p:spPr>
          <a:xfrm>
            <a:off x="4264568" y="2789506"/>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Map and Model</a:t>
            </a:r>
          </a:p>
        </p:txBody>
      </p:sp>
      <p:sp>
        <p:nvSpPr>
          <p:cNvPr id="60" name="Content Placeholder 22"/>
          <p:cNvSpPr txBox="1">
            <a:spLocks/>
          </p:cNvSpPr>
          <p:nvPr/>
        </p:nvSpPr>
        <p:spPr>
          <a:xfrm>
            <a:off x="4264568" y="3459143"/>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Assemble and Document</a:t>
            </a:r>
          </a:p>
        </p:txBody>
      </p:sp>
      <p:sp>
        <p:nvSpPr>
          <p:cNvPr id="61" name="Content Placeholder 22"/>
          <p:cNvSpPr txBox="1">
            <a:spLocks/>
          </p:cNvSpPr>
          <p:nvPr/>
        </p:nvSpPr>
        <p:spPr>
          <a:xfrm>
            <a:off x="4264568" y="4151870"/>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Publish and Implement</a:t>
            </a:r>
          </a:p>
        </p:txBody>
      </p:sp>
      <p:sp>
        <p:nvSpPr>
          <p:cNvPr id="62" name="Content Placeholder 22"/>
          <p:cNvSpPr txBox="1">
            <a:spLocks/>
          </p:cNvSpPr>
          <p:nvPr/>
        </p:nvSpPr>
        <p:spPr>
          <a:xfrm>
            <a:off x="4264568" y="4890779"/>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Build and Validate</a:t>
            </a:r>
          </a:p>
        </p:txBody>
      </p:sp>
      <p:sp>
        <p:nvSpPr>
          <p:cNvPr id="63" name="Content Placeholder 22"/>
          <p:cNvSpPr txBox="1">
            <a:spLocks/>
          </p:cNvSpPr>
          <p:nvPr/>
        </p:nvSpPr>
        <p:spPr>
          <a:xfrm>
            <a:off x="4264568" y="5525779"/>
            <a:ext cx="2501068" cy="484075"/>
          </a:xfrm>
          <a:prstGeom prst="rect">
            <a:avLst/>
          </a:prstGeom>
        </p:spPr>
        <p:txBody>
          <a:bodyPr vert="horz" lIns="91440" tIns="45720" rIns="91440" bIns="45720" rtlCol="0" anchor="ctr">
            <a:noAutofit/>
          </a:bodyPr>
          <a:lstStyle>
            <a:lvl1pPr marL="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1pPr>
            <a:lvl2pPr marL="4572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2pPr>
            <a:lvl3pPr marL="9144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3pPr>
            <a:lvl4pPr marL="13716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4pPr>
            <a:lvl5pPr marL="1828800" indent="0" algn="l" defTabSz="457200" rtl="0" eaLnBrk="1" latinLnBrk="0" hangingPunct="1">
              <a:spcBef>
                <a:spcPts val="0"/>
              </a:spcBef>
              <a:spcAft>
                <a:spcPts val="600"/>
              </a:spcAft>
              <a:buFontTx/>
              <a:buNone/>
              <a:defRPr sz="2000" kern="1200">
                <a:solidFill>
                  <a:srgbClr val="686868"/>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b="1" dirty="0"/>
              <a:t>Scenario Planning</a:t>
            </a:r>
          </a:p>
        </p:txBody>
      </p:sp>
    </p:spTree>
    <p:extLst>
      <p:ext uri="{BB962C8B-B14F-4D97-AF65-F5344CB8AC3E}">
        <p14:creationId xmlns:p14="http://schemas.microsoft.com/office/powerpoint/2010/main" val="325791703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NIEM Training">
  <a:themeElements>
    <a:clrScheme name="Custom 6">
      <a:dk1>
        <a:srgbClr val="686868"/>
      </a:dk1>
      <a:lt1>
        <a:sysClr val="window" lastClr="FFFFFF"/>
      </a:lt1>
      <a:dk2>
        <a:srgbClr val="1F497D"/>
      </a:dk2>
      <a:lt2>
        <a:srgbClr val="EEECE1"/>
      </a:lt2>
      <a:accent1>
        <a:srgbClr val="57AAAE"/>
      </a:accent1>
      <a:accent2>
        <a:srgbClr val="C44A1D"/>
      </a:accent2>
      <a:accent3>
        <a:srgbClr val="9BBB59"/>
      </a:accent3>
      <a:accent4>
        <a:srgbClr val="8064A2"/>
      </a:accent4>
      <a:accent5>
        <a:srgbClr val="4BACC6"/>
      </a:accent5>
      <a:accent6>
        <a:srgbClr val="F79646"/>
      </a:accent6>
      <a:hlink>
        <a:srgbClr val="57AAAE"/>
      </a:hlink>
      <a:folHlink>
        <a:srgbClr val="57AAA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err="1" smtClean="0">
            <a:solidFill>
              <a:srgbClr val="686868"/>
            </a:soli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96B066691741F4582138ACAB682F267" ma:contentTypeVersion="0" ma:contentTypeDescription="Create a new document." ma:contentTypeScope="" ma:versionID="d206f0a3ee4c72a9bd79eb62eeb43bd3">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2E94CA2-403D-4F79-AB42-03CDA0A3F9B5}"/>
</file>

<file path=customXml/itemProps2.xml><?xml version="1.0" encoding="utf-8"?>
<ds:datastoreItem xmlns:ds="http://schemas.openxmlformats.org/officeDocument/2006/customXml" ds:itemID="{7EF9937C-7702-45BF-9F72-A1F0765FB077}"/>
</file>

<file path=customXml/itemProps3.xml><?xml version="1.0" encoding="utf-8"?>
<ds:datastoreItem xmlns:ds="http://schemas.openxmlformats.org/officeDocument/2006/customXml" ds:itemID="{4A25E10B-8384-47F3-8705-053C1B53DEC8}"/>
</file>

<file path=docProps/app.xml><?xml version="1.0" encoding="utf-8"?>
<Properties xmlns="http://schemas.openxmlformats.org/officeDocument/2006/extended-properties" xmlns:vt="http://schemas.openxmlformats.org/officeDocument/2006/docPropsVTypes">
  <TotalTime>26472</TotalTime>
  <Words>4377</Words>
  <Application>Microsoft Macintosh PowerPoint</Application>
  <PresentationFormat>Letter Paper (8.5x11 in)</PresentationFormat>
  <Paragraphs>646</Paragraphs>
  <Slides>65</Slides>
  <Notes>34</Notes>
  <HiddenSlides>0</HiddenSlides>
  <MMClips>0</MMClips>
  <ScaleCrop>false</ScaleCrop>
  <HeadingPairs>
    <vt:vector size="4" baseType="variant">
      <vt:variant>
        <vt:lpstr>Theme</vt:lpstr>
      </vt:variant>
      <vt:variant>
        <vt:i4>1</vt:i4>
      </vt:variant>
      <vt:variant>
        <vt:lpstr>Slide Titles</vt:lpstr>
      </vt:variant>
      <vt:variant>
        <vt:i4>65</vt:i4>
      </vt:variant>
    </vt:vector>
  </HeadingPairs>
  <TitlesOfParts>
    <vt:vector size="66" baseType="lpstr">
      <vt:lpstr>NIEM Training</vt:lpstr>
      <vt:lpstr>NIEM 303</vt:lpstr>
      <vt:lpstr>Course Objectives</vt:lpstr>
      <vt:lpstr>Course Agenda</vt:lpstr>
      <vt:lpstr>Concept Refresh</vt:lpstr>
      <vt:lpstr>Module 1: Concept Refresh</vt:lpstr>
      <vt:lpstr>The IEPD lifecycle</vt:lpstr>
      <vt:lpstr>The IEPD Artifacts</vt:lpstr>
      <vt:lpstr>Systems Development Life Cycle</vt:lpstr>
      <vt:lpstr>Module 1: Knowledge Check 1</vt:lpstr>
      <vt:lpstr>Module 1: Summary</vt:lpstr>
      <vt:lpstr>Assemble &amp; Document an IEPD</vt:lpstr>
      <vt:lpstr>Module 2: Assemble &amp; Document an IEPD</vt:lpstr>
      <vt:lpstr>Module 2.1: IEPD Artifacts</vt:lpstr>
      <vt:lpstr>Required &amp; Optional IEPD Artifacts</vt:lpstr>
      <vt:lpstr>Document-Based IEPD Artifacts</vt:lpstr>
      <vt:lpstr>Module 2.2: IEPD Master Document, Change Log, Catalog</vt:lpstr>
      <vt:lpstr>What is an IEPD Master Document?</vt:lpstr>
      <vt:lpstr>Creation of an IEPD Master Document</vt:lpstr>
      <vt:lpstr>Sample Table of Contents</vt:lpstr>
      <vt:lpstr>What is an IEPD Change Log?</vt:lpstr>
      <vt:lpstr>What is an IEPD Catalog?</vt:lpstr>
      <vt:lpstr>Module 2.3: ADDITIONAL IEPD ARTIFACTS</vt:lpstr>
      <vt:lpstr>Additional IEPD Artifacts</vt:lpstr>
      <vt:lpstr>Module 2.4: packaging and assembling an iepd</vt:lpstr>
      <vt:lpstr>How do you package an IEPD?</vt:lpstr>
      <vt:lpstr>An Example of the IEPD Folder Structure</vt:lpstr>
      <vt:lpstr>IEPD Assembly</vt:lpstr>
      <vt:lpstr>Module 2: Knowledge Check 1</vt:lpstr>
      <vt:lpstr>Module 2: Summary</vt:lpstr>
      <vt:lpstr>Review an IEPD</vt:lpstr>
      <vt:lpstr>Module 3: Review an IEPD</vt:lpstr>
      <vt:lpstr>Value of a Review Process</vt:lpstr>
      <vt:lpstr>Use a Review Checklist</vt:lpstr>
      <vt:lpstr>IEPD Peer Review Process Example</vt:lpstr>
      <vt:lpstr>Responsibilities of IEPD Developer</vt:lpstr>
      <vt:lpstr>Responsibilities of Review Authority</vt:lpstr>
      <vt:lpstr>Module 3: Summary</vt:lpstr>
      <vt:lpstr>Publish &amp; Implement IEPD</vt:lpstr>
      <vt:lpstr>Module 4: Publish and Implement an IEPD</vt:lpstr>
      <vt:lpstr>Value Proposition of Publication</vt:lpstr>
      <vt:lpstr>IEPD Repositories</vt:lpstr>
      <vt:lpstr>NIEM Tools Catalog: IEPD Clearinghouse</vt:lpstr>
      <vt:lpstr>IEPD Publishing Lifecycle</vt:lpstr>
      <vt:lpstr>Implementing your niem exchange</vt:lpstr>
      <vt:lpstr>Example: Implementing NIEM</vt:lpstr>
      <vt:lpstr>Example: SOA Implementation</vt:lpstr>
      <vt:lpstr>Best practices for implementation</vt:lpstr>
      <vt:lpstr>Security and Privacy</vt:lpstr>
      <vt:lpstr>Module 4: Knowledge Check 1</vt:lpstr>
      <vt:lpstr>Module 4: Summary</vt:lpstr>
      <vt:lpstr>Additional NIEM Resources</vt:lpstr>
      <vt:lpstr>Learning Recap</vt:lpstr>
      <vt:lpstr>Assessment Introduction</vt:lpstr>
      <vt:lpstr>Assessment: Question 1</vt:lpstr>
      <vt:lpstr>Assessment: Question 2</vt:lpstr>
      <vt:lpstr>Assessment: Question 3</vt:lpstr>
      <vt:lpstr>Assessment: Question 4</vt:lpstr>
      <vt:lpstr>Assessment: Question 5</vt:lpstr>
      <vt:lpstr>Assessment: Question 6</vt:lpstr>
      <vt:lpstr>Assessment: Question 7</vt:lpstr>
      <vt:lpstr>Assessment: Question 8</vt:lpstr>
      <vt:lpstr>Assessment: Question 9</vt:lpstr>
      <vt:lpstr>Assessment: Question 10</vt:lpstr>
      <vt:lpstr>Next Steps… A Call to Action</vt:lpstr>
      <vt:lpstr>End of course</vt:lpstr>
    </vt:vector>
  </TitlesOfParts>
  <Company>Deloitte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Perry, Craig Scott</dc:creator>
  <cp:lastModifiedBy>Krista Wilkins</cp:lastModifiedBy>
  <cp:revision>752</cp:revision>
  <dcterms:created xsi:type="dcterms:W3CDTF">2009-03-17T18:28:54Z</dcterms:created>
  <dcterms:modified xsi:type="dcterms:W3CDTF">2013-11-18T16:58:30Z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0x010100496B066691741F4582138ACAB682F267</vt:lpwstr>
  </property>
</Properties>
</file>

<file path=docProps/thumbnail.jpeg>
</file>